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256" r:id="rId2"/>
    <p:sldId id="365" r:id="rId3"/>
    <p:sldId id="373" r:id="rId4"/>
    <p:sldId id="366" r:id="rId5"/>
    <p:sldId id="275" r:id="rId6"/>
    <p:sldId id="277" r:id="rId7"/>
    <p:sldId id="278" r:id="rId8"/>
    <p:sldId id="349" r:id="rId9"/>
    <p:sldId id="283" r:id="rId10"/>
    <p:sldId id="285" r:id="rId11"/>
    <p:sldId id="288" r:id="rId12"/>
    <p:sldId id="362" r:id="rId13"/>
    <p:sldId id="364" r:id="rId14"/>
    <p:sldId id="360" r:id="rId15"/>
    <p:sldId id="421" r:id="rId16"/>
    <p:sldId id="419" r:id="rId17"/>
    <p:sldId id="424" r:id="rId18"/>
    <p:sldId id="417" r:id="rId19"/>
    <p:sldId id="420" r:id="rId20"/>
    <p:sldId id="425" r:id="rId21"/>
    <p:sldId id="361" r:id="rId22"/>
    <p:sldId id="367" r:id="rId23"/>
    <p:sldId id="415" r:id="rId24"/>
    <p:sldId id="369" r:id="rId25"/>
    <p:sldId id="370" r:id="rId26"/>
    <p:sldId id="372" r:id="rId27"/>
    <p:sldId id="374" r:id="rId28"/>
    <p:sldId id="371" r:id="rId29"/>
    <p:sldId id="344" r:id="rId30"/>
    <p:sldId id="405" r:id="rId31"/>
    <p:sldId id="406" r:id="rId32"/>
    <p:sldId id="407" r:id="rId33"/>
    <p:sldId id="408" r:id="rId34"/>
    <p:sldId id="409" r:id="rId35"/>
    <p:sldId id="410" r:id="rId36"/>
    <p:sldId id="411" r:id="rId37"/>
    <p:sldId id="375" r:id="rId38"/>
    <p:sldId id="376" r:id="rId39"/>
    <p:sldId id="377" r:id="rId40"/>
    <p:sldId id="378" r:id="rId41"/>
    <p:sldId id="379" r:id="rId42"/>
    <p:sldId id="380" r:id="rId43"/>
    <p:sldId id="381" r:id="rId44"/>
    <p:sldId id="382" r:id="rId45"/>
    <p:sldId id="383" r:id="rId46"/>
    <p:sldId id="384" r:id="rId47"/>
    <p:sldId id="385" r:id="rId48"/>
    <p:sldId id="386" r:id="rId49"/>
    <p:sldId id="387" r:id="rId50"/>
    <p:sldId id="388" r:id="rId51"/>
    <p:sldId id="389" r:id="rId52"/>
    <p:sldId id="390" r:id="rId53"/>
    <p:sldId id="391" r:id="rId54"/>
    <p:sldId id="392" r:id="rId55"/>
    <p:sldId id="393" r:id="rId56"/>
    <p:sldId id="394" r:id="rId57"/>
    <p:sldId id="395" r:id="rId58"/>
    <p:sldId id="396" r:id="rId59"/>
    <p:sldId id="397" r:id="rId60"/>
    <p:sldId id="398" r:id="rId61"/>
    <p:sldId id="399" r:id="rId62"/>
    <p:sldId id="400" r:id="rId63"/>
    <p:sldId id="401" r:id="rId64"/>
    <p:sldId id="402" r:id="rId65"/>
  </p:sldIdLst>
  <p:sldSz cx="9144000" cy="5143500" type="screen16x9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00080"/>
    <a:srgbClr val="F37F26"/>
    <a:srgbClr val="285287"/>
    <a:srgbClr val="3363B1"/>
    <a:srgbClr val="535353"/>
    <a:srgbClr val="4178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47" autoAdjust="0"/>
    <p:restoredTop sz="89351" autoAdjust="0"/>
  </p:normalViewPr>
  <p:slideViewPr>
    <p:cSldViewPr snapToGrid="0">
      <p:cViewPr>
        <p:scale>
          <a:sx n="106" d="100"/>
          <a:sy n="106" d="100"/>
        </p:scale>
        <p:origin x="1408" y="14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15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35" d="100"/>
        <a:sy n="235" d="100"/>
      </p:scale>
      <p:origin x="0" y="29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handoutMaster" Target="handoutMasters/handoutMaster1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3033BA3F-22EC-CA48-A189-792A8B211CCB}" type="datetimeFigureOut">
              <a:rPr lang="en-US"/>
              <a:pPr>
                <a:defRPr/>
              </a:pPr>
              <a:t>11/29/17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DF5C9BAC-98CC-5648-89ED-0E41E460C3A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3935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7D916F8A-4EC6-EC45-BC99-D8AE5C1180B3}" type="datetimeFigureOut">
              <a:rPr lang="en-US"/>
              <a:pPr>
                <a:defRPr/>
              </a:pPr>
              <a:t>11/29/17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611EC3C3-E528-A34B-A5FF-136F4BB8EA5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3060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sz="1200" u="none" kern="1200" baseline="0" dirty="0" smtClean="0">
              <a:solidFill>
                <a:schemeClr val="tx1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1EC3C3-E528-A34B-A5FF-136F4BB8EA5F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479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55600" y="693738"/>
            <a:ext cx="6132513" cy="344963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</a:endParaRPr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970338" y="8829675"/>
            <a:ext cx="3038475" cy="4667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107B98A-FA20-1C47-BFA4-7BF24634D54C}" type="slidenum">
              <a:rPr lang="en-US" sz="1200">
                <a:latin typeface="Calibri" charset="0"/>
              </a:rPr>
              <a:pPr/>
              <a:t>18</a:t>
            </a:fld>
            <a:endParaRPr lang="en-US" sz="1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9168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55600" y="693738"/>
            <a:ext cx="6132513" cy="344963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</a:endParaRPr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970338" y="8829675"/>
            <a:ext cx="3038475" cy="4667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107B98A-FA20-1C47-BFA4-7BF24634D54C}" type="slidenum">
              <a:rPr lang="en-US" sz="1200">
                <a:latin typeface="Calibri" charset="0"/>
              </a:rPr>
              <a:pPr/>
              <a:t>19</a:t>
            </a:fld>
            <a:endParaRPr lang="en-US" sz="1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165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55600" y="693738"/>
            <a:ext cx="6132513" cy="344963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</a:endParaRPr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970338" y="8829675"/>
            <a:ext cx="3038475" cy="4667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107B98A-FA20-1C47-BFA4-7BF24634D54C}" type="slidenum">
              <a:rPr lang="en-US" sz="1200">
                <a:latin typeface="Calibri" charset="0"/>
              </a:rPr>
              <a:pPr/>
              <a:t>20</a:t>
            </a:fld>
            <a:endParaRPr lang="en-US" sz="1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454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55600" y="693738"/>
            <a:ext cx="6132513" cy="344963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</a:endParaRPr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970338" y="8829675"/>
            <a:ext cx="3038475" cy="4667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107B98A-FA20-1C47-BFA4-7BF24634D54C}" type="slidenum">
              <a:rPr lang="en-US" sz="1200">
                <a:latin typeface="Calibri" charset="0"/>
              </a:rPr>
              <a:pPr/>
              <a:t>21</a:t>
            </a:fld>
            <a:endParaRPr lang="en-US" sz="1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79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55600" y="693738"/>
            <a:ext cx="6132513" cy="344963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</a:endParaRPr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970338" y="8829675"/>
            <a:ext cx="3038475" cy="4667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107B98A-FA20-1C47-BFA4-7BF24634D54C}" type="slidenum">
              <a:rPr lang="en-US" sz="1200">
                <a:latin typeface="Calibri" charset="0"/>
              </a:rPr>
              <a:pPr/>
              <a:t>22</a:t>
            </a:fld>
            <a:endParaRPr lang="en-US" sz="1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930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55600" y="693738"/>
            <a:ext cx="6132513" cy="344963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</a:endParaRPr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970338" y="8829675"/>
            <a:ext cx="3038475" cy="4667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107B98A-FA20-1C47-BFA4-7BF24634D54C}" type="slidenum">
              <a:rPr lang="en-US" sz="1200">
                <a:latin typeface="Calibri" charset="0"/>
              </a:rPr>
              <a:pPr/>
              <a:t>24</a:t>
            </a:fld>
            <a:endParaRPr lang="en-US" sz="1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4430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55600" y="693738"/>
            <a:ext cx="6132513" cy="344963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</a:endParaRPr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970338" y="8829675"/>
            <a:ext cx="3038475" cy="4667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107B98A-FA20-1C47-BFA4-7BF24634D54C}" type="slidenum">
              <a:rPr lang="en-US" sz="1200">
                <a:latin typeface="Calibri" charset="0"/>
              </a:rPr>
              <a:pPr/>
              <a:t>27</a:t>
            </a:fld>
            <a:endParaRPr lang="en-US" sz="1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558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1EC3C3-E528-A34B-A5FF-136F4BB8EA5F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492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one side, you have your traditional infrastructure with your data and systems that make your organization unique</a:t>
            </a:r>
            <a:br>
              <a:rPr lang="en-US" dirty="0" smtClean="0"/>
            </a:br>
            <a:r>
              <a:rPr lang="en-US" dirty="0" smtClean="0"/>
              <a:t>On the other, you need to be quick and nimble to react rapidly to market changes. Learn by doing, deliver rapidly &amp; frequently, fail fast, try again….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1EC3C3-E528-A34B-A5FF-136F4BB8EA5F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393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1EC3C3-E528-A34B-A5FF-136F4BB8EA5F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96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one side, you have your traditional infrastructure with your data and systems that make your organization unique</a:t>
            </a:r>
            <a:br>
              <a:rPr lang="en-US" dirty="0" smtClean="0"/>
            </a:br>
            <a:r>
              <a:rPr lang="en-US" dirty="0" smtClean="0"/>
              <a:t>On the other, you need to be quick and nimble to react rapidly to market changes. Learn by doing, deliver rapidly &amp; frequently, fail fast, try again…. </a:t>
            </a:r>
            <a:endParaRPr lang="he-IL" dirty="0" smtClean="0"/>
          </a:p>
          <a:p>
            <a:r>
              <a:rPr lang="he-IL" dirty="0" smtClean="0"/>
              <a:t>מנוע</a:t>
            </a:r>
            <a:r>
              <a:rPr lang="he-IL" baseline="0" dirty="0" smtClean="0"/>
              <a:t> צמיחה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1EC3C3-E528-A34B-A5FF-136F4BB8EA5F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053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enterprises progress their digital transformation journey in a multi-speed IT environment, the challenge is to rapidly expose business data and assets as APIs, publish those APIs in a secure, controlled &amp; managed fashion while gaining insights into their usage and ensuring a self-service developer experience for API Consumers.  IBM API Connect offering solves that exact challenge by providing a single, comprehensive API solution to create, run, manage, secure, socialize &amp; analyze APIs and Microservices to allow organizations to participate in the API Economy.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1EC3C3-E528-A34B-A5FF-136F4BB8EA5F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942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55600" y="693738"/>
            <a:ext cx="6132513" cy="344963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</a:endParaRPr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970338" y="8829675"/>
            <a:ext cx="3038475" cy="4667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107B98A-FA20-1C47-BFA4-7BF24634D54C}" type="slidenum">
              <a:rPr lang="en-US" sz="1200">
                <a:latin typeface="Calibri" charset="0"/>
              </a:rPr>
              <a:pPr/>
              <a:t>15</a:t>
            </a:fld>
            <a:endParaRPr lang="en-US" sz="1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135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55600" y="693738"/>
            <a:ext cx="6132513" cy="344963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</a:endParaRPr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970338" y="8829675"/>
            <a:ext cx="3038475" cy="4667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107B98A-FA20-1C47-BFA4-7BF24634D54C}" type="slidenum">
              <a:rPr lang="en-US" sz="1200">
                <a:latin typeface="Calibri" charset="0"/>
              </a:rPr>
              <a:pPr/>
              <a:t>16</a:t>
            </a:fld>
            <a:endParaRPr lang="en-US" sz="1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773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55600" y="693738"/>
            <a:ext cx="6132513" cy="344963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</a:endParaRPr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970338" y="8829675"/>
            <a:ext cx="3038475" cy="4667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107B98A-FA20-1C47-BFA4-7BF24634D54C}" type="slidenum">
              <a:rPr lang="en-US" sz="1200">
                <a:latin typeface="Calibri" charset="0"/>
              </a:rPr>
              <a:pPr/>
              <a:t>17</a:t>
            </a:fld>
            <a:endParaRPr lang="en-US" sz="1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790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33338" y="4763"/>
            <a:ext cx="9177338" cy="51546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106" name="Group 441"/>
          <p:cNvGrpSpPr>
            <a:grpSpLocks/>
          </p:cNvGrpSpPr>
          <p:nvPr userDrawn="1"/>
        </p:nvGrpSpPr>
        <p:grpSpPr bwMode="auto">
          <a:xfrm>
            <a:off x="865188" y="4467226"/>
            <a:ext cx="715962" cy="292100"/>
            <a:chOff x="1992313" y="5414963"/>
            <a:chExt cx="573087" cy="233362"/>
          </a:xfrm>
        </p:grpSpPr>
        <p:sp>
          <p:nvSpPr>
            <p:cNvPr id="107" name="Freeform 143"/>
            <p:cNvSpPr>
              <a:spLocks noChangeArrowheads="1"/>
            </p:cNvSpPr>
            <p:nvPr/>
          </p:nvSpPr>
          <p:spPr bwMode="auto">
            <a:xfrm>
              <a:off x="2349380" y="5477109"/>
              <a:ext cx="82596" cy="15219"/>
            </a:xfrm>
            <a:custGeom>
              <a:avLst/>
              <a:gdLst>
                <a:gd name="T0" fmla="*/ 0 w 230"/>
                <a:gd name="T1" fmla="*/ 0 h 43"/>
                <a:gd name="T2" fmla="*/ 2147483647 w 230"/>
                <a:gd name="T3" fmla="*/ 0 h 43"/>
                <a:gd name="T4" fmla="*/ 2147483647 w 230"/>
                <a:gd name="T5" fmla="*/ 2147483647 h 43"/>
                <a:gd name="T6" fmla="*/ 0 w 230"/>
                <a:gd name="T7" fmla="*/ 2147483647 h 43"/>
                <a:gd name="T8" fmla="*/ 0 w 230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0" h="43">
                  <a:moveTo>
                    <a:pt x="0" y="0"/>
                  </a:moveTo>
                  <a:lnTo>
                    <a:pt x="215" y="0"/>
                  </a:lnTo>
                  <a:cubicBezTo>
                    <a:pt x="220" y="19"/>
                    <a:pt x="223" y="28"/>
                    <a:pt x="229" y="42"/>
                  </a:cubicBezTo>
                  <a:lnTo>
                    <a:pt x="0" y="42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8" name="Freeform 144"/>
            <p:cNvSpPr>
              <a:spLocks noChangeArrowheads="1"/>
            </p:cNvSpPr>
            <p:nvPr/>
          </p:nvSpPr>
          <p:spPr bwMode="auto">
            <a:xfrm>
              <a:off x="2451037" y="5477109"/>
              <a:ext cx="83866" cy="15219"/>
            </a:xfrm>
            <a:custGeom>
              <a:avLst/>
              <a:gdLst>
                <a:gd name="T0" fmla="*/ 2147483647 w 233"/>
                <a:gd name="T1" fmla="*/ 2147483647 h 43"/>
                <a:gd name="T2" fmla="*/ 0 w 233"/>
                <a:gd name="T3" fmla="*/ 2147483647 h 43"/>
                <a:gd name="T4" fmla="*/ 2147483647 w 233"/>
                <a:gd name="T5" fmla="*/ 0 h 43"/>
                <a:gd name="T6" fmla="*/ 2147483647 w 233"/>
                <a:gd name="T7" fmla="*/ 0 h 43"/>
                <a:gd name="T8" fmla="*/ 2147483647 w 233"/>
                <a:gd name="T9" fmla="*/ 2147483647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3" h="43">
                  <a:moveTo>
                    <a:pt x="232" y="42"/>
                  </a:moveTo>
                  <a:lnTo>
                    <a:pt x="0" y="42"/>
                  </a:lnTo>
                  <a:lnTo>
                    <a:pt x="17" y="0"/>
                  </a:lnTo>
                  <a:lnTo>
                    <a:pt x="232" y="0"/>
                  </a:lnTo>
                  <a:lnTo>
                    <a:pt x="232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9" name="Freeform 145"/>
            <p:cNvSpPr>
              <a:spLocks noChangeArrowheads="1"/>
            </p:cNvSpPr>
            <p:nvPr/>
          </p:nvSpPr>
          <p:spPr bwMode="auto">
            <a:xfrm>
              <a:off x="2393855" y="5507547"/>
              <a:ext cx="48287" cy="15219"/>
            </a:xfrm>
            <a:custGeom>
              <a:avLst/>
              <a:gdLst>
                <a:gd name="T0" fmla="*/ 0 w 131"/>
                <a:gd name="T1" fmla="*/ 0 h 44"/>
                <a:gd name="T2" fmla="*/ 2147483647 w 131"/>
                <a:gd name="T3" fmla="*/ 0 h 44"/>
                <a:gd name="T4" fmla="*/ 2147483647 w 131"/>
                <a:gd name="T5" fmla="*/ 2147483647 h 44"/>
                <a:gd name="T6" fmla="*/ 2147483647 w 131"/>
                <a:gd name="T7" fmla="*/ 2147483647 h 44"/>
                <a:gd name="T8" fmla="*/ 0 w 131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1" h="44">
                  <a:moveTo>
                    <a:pt x="0" y="0"/>
                  </a:moveTo>
                  <a:lnTo>
                    <a:pt x="116" y="0"/>
                  </a:lnTo>
                  <a:cubicBezTo>
                    <a:pt x="119" y="8"/>
                    <a:pt x="129" y="40"/>
                    <a:pt x="130" y="43"/>
                  </a:cubicBezTo>
                  <a:lnTo>
                    <a:pt x="14" y="43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0" name="Freeform 146"/>
            <p:cNvSpPr>
              <a:spLocks noChangeArrowheads="1"/>
            </p:cNvSpPr>
            <p:nvPr/>
          </p:nvSpPr>
          <p:spPr bwMode="auto">
            <a:xfrm>
              <a:off x="2442142" y="5507547"/>
              <a:ext cx="47016" cy="16487"/>
            </a:xfrm>
            <a:custGeom>
              <a:avLst/>
              <a:gdLst>
                <a:gd name="T0" fmla="*/ 2147483647 w 131"/>
                <a:gd name="T1" fmla="*/ 2147483647 h 47"/>
                <a:gd name="T2" fmla="*/ 0 w 131"/>
                <a:gd name="T3" fmla="*/ 2147483647 h 47"/>
                <a:gd name="T4" fmla="*/ 2147483647 w 131"/>
                <a:gd name="T5" fmla="*/ 0 h 47"/>
                <a:gd name="T6" fmla="*/ 2147483647 w 131"/>
                <a:gd name="T7" fmla="*/ 0 h 47"/>
                <a:gd name="T8" fmla="*/ 2147483647 w 131"/>
                <a:gd name="T9" fmla="*/ 2147483647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1" h="47">
                  <a:moveTo>
                    <a:pt x="116" y="46"/>
                  </a:moveTo>
                  <a:lnTo>
                    <a:pt x="0" y="46"/>
                  </a:lnTo>
                  <a:lnTo>
                    <a:pt x="14" y="0"/>
                  </a:lnTo>
                  <a:lnTo>
                    <a:pt x="130" y="0"/>
                  </a:lnTo>
                  <a:lnTo>
                    <a:pt x="116" y="46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1" name="Freeform 147"/>
            <p:cNvSpPr>
              <a:spLocks noChangeArrowheads="1"/>
            </p:cNvSpPr>
            <p:nvPr/>
          </p:nvSpPr>
          <p:spPr bwMode="auto">
            <a:xfrm>
              <a:off x="2406562" y="5539254"/>
              <a:ext cx="73701" cy="15219"/>
            </a:xfrm>
            <a:custGeom>
              <a:avLst/>
              <a:gdLst>
                <a:gd name="T0" fmla="*/ 2147483647 w 202"/>
                <a:gd name="T1" fmla="*/ 2147483647 h 43"/>
                <a:gd name="T2" fmla="*/ 2147483647 w 202"/>
                <a:gd name="T3" fmla="*/ 2147483647 h 43"/>
                <a:gd name="T4" fmla="*/ 0 w 202"/>
                <a:gd name="T5" fmla="*/ 0 h 43"/>
                <a:gd name="T6" fmla="*/ 2147483647 w 202"/>
                <a:gd name="T7" fmla="*/ 0 h 43"/>
                <a:gd name="T8" fmla="*/ 2147483647 w 202"/>
                <a:gd name="T9" fmla="*/ 2147483647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2" h="43">
                  <a:moveTo>
                    <a:pt x="187" y="42"/>
                  </a:moveTo>
                  <a:lnTo>
                    <a:pt x="14" y="42"/>
                  </a:lnTo>
                  <a:cubicBezTo>
                    <a:pt x="6" y="22"/>
                    <a:pt x="3" y="14"/>
                    <a:pt x="0" y="0"/>
                  </a:cubicBezTo>
                  <a:lnTo>
                    <a:pt x="201" y="0"/>
                  </a:lnTo>
                  <a:lnTo>
                    <a:pt x="187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2" name="Freeform 148"/>
            <p:cNvSpPr>
              <a:spLocks noChangeArrowheads="1"/>
            </p:cNvSpPr>
            <p:nvPr/>
          </p:nvSpPr>
          <p:spPr bwMode="auto">
            <a:xfrm>
              <a:off x="2349380" y="5568424"/>
              <a:ext cx="48287" cy="16487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3" name="Freeform 149"/>
            <p:cNvSpPr>
              <a:spLocks noChangeArrowheads="1"/>
            </p:cNvSpPr>
            <p:nvPr/>
          </p:nvSpPr>
          <p:spPr bwMode="auto">
            <a:xfrm>
              <a:off x="2487887" y="5568424"/>
              <a:ext cx="47016" cy="16487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4" name="Freeform 150"/>
            <p:cNvSpPr>
              <a:spLocks noChangeArrowheads="1"/>
            </p:cNvSpPr>
            <p:nvPr/>
          </p:nvSpPr>
          <p:spPr bwMode="auto">
            <a:xfrm>
              <a:off x="2349380" y="5539254"/>
              <a:ext cx="48287" cy="15219"/>
            </a:xfrm>
            <a:custGeom>
              <a:avLst/>
              <a:gdLst>
                <a:gd name="T0" fmla="*/ 2147483647 w 131"/>
                <a:gd name="T1" fmla="*/ 2147483647 h 43"/>
                <a:gd name="T2" fmla="*/ 0 w 131"/>
                <a:gd name="T3" fmla="*/ 2147483647 h 43"/>
                <a:gd name="T4" fmla="*/ 0 w 131"/>
                <a:gd name="T5" fmla="*/ 0 h 43"/>
                <a:gd name="T6" fmla="*/ 2147483647 w 131"/>
                <a:gd name="T7" fmla="*/ 0 h 43"/>
                <a:gd name="T8" fmla="*/ 2147483647 w 131"/>
                <a:gd name="T9" fmla="*/ 2147483647 h 43"/>
                <a:gd name="T10" fmla="*/ 2147483647 w 131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3">
                  <a:moveTo>
                    <a:pt x="65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2"/>
                  </a:lnTo>
                  <a:lnTo>
                    <a:pt x="65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5" name="Freeform 151"/>
            <p:cNvSpPr>
              <a:spLocks noChangeArrowheads="1"/>
            </p:cNvSpPr>
            <p:nvPr/>
          </p:nvSpPr>
          <p:spPr bwMode="auto">
            <a:xfrm>
              <a:off x="2487887" y="5539254"/>
              <a:ext cx="47016" cy="15219"/>
            </a:xfrm>
            <a:custGeom>
              <a:avLst/>
              <a:gdLst>
                <a:gd name="T0" fmla="*/ 2147483647 w 131"/>
                <a:gd name="T1" fmla="*/ 2147483647 h 43"/>
                <a:gd name="T2" fmla="*/ 0 w 131"/>
                <a:gd name="T3" fmla="*/ 2147483647 h 43"/>
                <a:gd name="T4" fmla="*/ 0 w 131"/>
                <a:gd name="T5" fmla="*/ 0 h 43"/>
                <a:gd name="T6" fmla="*/ 2147483647 w 131"/>
                <a:gd name="T7" fmla="*/ 0 h 43"/>
                <a:gd name="T8" fmla="*/ 2147483647 w 131"/>
                <a:gd name="T9" fmla="*/ 2147483647 h 43"/>
                <a:gd name="T10" fmla="*/ 2147483647 w 131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3">
                  <a:moveTo>
                    <a:pt x="65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2"/>
                  </a:lnTo>
                  <a:lnTo>
                    <a:pt x="65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6" name="Freeform 152"/>
            <p:cNvSpPr>
              <a:spLocks noChangeArrowheads="1"/>
            </p:cNvSpPr>
            <p:nvPr/>
          </p:nvSpPr>
          <p:spPr bwMode="auto">
            <a:xfrm>
              <a:off x="2349380" y="5507547"/>
              <a:ext cx="48287" cy="15219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7" name="Freeform 153"/>
            <p:cNvSpPr>
              <a:spLocks noChangeArrowheads="1"/>
            </p:cNvSpPr>
            <p:nvPr/>
          </p:nvSpPr>
          <p:spPr bwMode="auto">
            <a:xfrm>
              <a:off x="2487887" y="5507547"/>
              <a:ext cx="47016" cy="15219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8" name="Freeform 154"/>
            <p:cNvSpPr>
              <a:spLocks noChangeArrowheads="1"/>
            </p:cNvSpPr>
            <p:nvPr/>
          </p:nvSpPr>
          <p:spPr bwMode="auto">
            <a:xfrm>
              <a:off x="2317613" y="5600131"/>
              <a:ext cx="77513" cy="16488"/>
            </a:xfrm>
            <a:custGeom>
              <a:avLst/>
              <a:gdLst>
                <a:gd name="T0" fmla="*/ 2147483647 w 215"/>
                <a:gd name="T1" fmla="*/ 2147483647 h 43"/>
                <a:gd name="T2" fmla="*/ 0 w 215"/>
                <a:gd name="T3" fmla="*/ 2147483647 h 43"/>
                <a:gd name="T4" fmla="*/ 0 w 215"/>
                <a:gd name="T5" fmla="*/ 0 h 43"/>
                <a:gd name="T6" fmla="*/ 2147483647 w 215"/>
                <a:gd name="T7" fmla="*/ 0 h 43"/>
                <a:gd name="T8" fmla="*/ 2147483647 w 215"/>
                <a:gd name="T9" fmla="*/ 2147483647 h 43"/>
                <a:gd name="T10" fmla="*/ 2147483647 w 215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5" h="43">
                  <a:moveTo>
                    <a:pt x="107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214" y="0"/>
                  </a:lnTo>
                  <a:lnTo>
                    <a:pt x="214" y="42"/>
                  </a:lnTo>
                  <a:lnTo>
                    <a:pt x="107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9" name="Freeform 155"/>
            <p:cNvSpPr>
              <a:spLocks noChangeArrowheads="1"/>
            </p:cNvSpPr>
            <p:nvPr/>
          </p:nvSpPr>
          <p:spPr bwMode="auto">
            <a:xfrm>
              <a:off x="2317613" y="5631838"/>
              <a:ext cx="77513" cy="16487"/>
            </a:xfrm>
            <a:custGeom>
              <a:avLst/>
              <a:gdLst>
                <a:gd name="T0" fmla="*/ 2147483647 w 215"/>
                <a:gd name="T1" fmla="*/ 2147483647 h 43"/>
                <a:gd name="T2" fmla="*/ 0 w 215"/>
                <a:gd name="T3" fmla="*/ 2147483647 h 43"/>
                <a:gd name="T4" fmla="*/ 0 w 215"/>
                <a:gd name="T5" fmla="*/ 0 h 43"/>
                <a:gd name="T6" fmla="*/ 2147483647 w 215"/>
                <a:gd name="T7" fmla="*/ 0 h 43"/>
                <a:gd name="T8" fmla="*/ 2147483647 w 215"/>
                <a:gd name="T9" fmla="*/ 2147483647 h 43"/>
                <a:gd name="T10" fmla="*/ 2147483647 w 215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5" h="43">
                  <a:moveTo>
                    <a:pt x="107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214" y="0"/>
                  </a:lnTo>
                  <a:lnTo>
                    <a:pt x="214" y="42"/>
                  </a:lnTo>
                  <a:lnTo>
                    <a:pt x="107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0" name="Freeform 156"/>
            <p:cNvSpPr>
              <a:spLocks noChangeArrowheads="1"/>
            </p:cNvSpPr>
            <p:nvPr/>
          </p:nvSpPr>
          <p:spPr bwMode="auto">
            <a:xfrm>
              <a:off x="2146068" y="5568424"/>
              <a:ext cx="48287" cy="16487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1" name="Freeform 157"/>
            <p:cNvSpPr>
              <a:spLocks noChangeArrowheads="1"/>
            </p:cNvSpPr>
            <p:nvPr/>
          </p:nvSpPr>
          <p:spPr bwMode="auto">
            <a:xfrm>
              <a:off x="2146068" y="5477109"/>
              <a:ext cx="48287" cy="15219"/>
            </a:xfrm>
            <a:custGeom>
              <a:avLst/>
              <a:gdLst>
                <a:gd name="T0" fmla="*/ 2147483647 w 131"/>
                <a:gd name="T1" fmla="*/ 2147483647 h 43"/>
                <a:gd name="T2" fmla="*/ 0 w 131"/>
                <a:gd name="T3" fmla="*/ 2147483647 h 43"/>
                <a:gd name="T4" fmla="*/ 0 w 131"/>
                <a:gd name="T5" fmla="*/ 0 h 43"/>
                <a:gd name="T6" fmla="*/ 2147483647 w 131"/>
                <a:gd name="T7" fmla="*/ 0 h 43"/>
                <a:gd name="T8" fmla="*/ 2147483647 w 131"/>
                <a:gd name="T9" fmla="*/ 2147483647 h 43"/>
                <a:gd name="T10" fmla="*/ 2147483647 w 131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3">
                  <a:moveTo>
                    <a:pt x="65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2"/>
                  </a:lnTo>
                  <a:lnTo>
                    <a:pt x="65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2" name="Freeform 158"/>
            <p:cNvSpPr>
              <a:spLocks noChangeArrowheads="1"/>
            </p:cNvSpPr>
            <p:nvPr/>
          </p:nvSpPr>
          <p:spPr bwMode="auto">
            <a:xfrm>
              <a:off x="2022810" y="5568424"/>
              <a:ext cx="47016" cy="16487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3" name="Freeform 159"/>
            <p:cNvSpPr>
              <a:spLocks noChangeArrowheads="1"/>
            </p:cNvSpPr>
            <p:nvPr/>
          </p:nvSpPr>
          <p:spPr bwMode="auto">
            <a:xfrm>
              <a:off x="2022810" y="5539254"/>
              <a:ext cx="47016" cy="15219"/>
            </a:xfrm>
            <a:custGeom>
              <a:avLst/>
              <a:gdLst>
                <a:gd name="T0" fmla="*/ 2147483647 w 131"/>
                <a:gd name="T1" fmla="*/ 2147483647 h 43"/>
                <a:gd name="T2" fmla="*/ 0 w 131"/>
                <a:gd name="T3" fmla="*/ 2147483647 h 43"/>
                <a:gd name="T4" fmla="*/ 0 w 131"/>
                <a:gd name="T5" fmla="*/ 0 h 43"/>
                <a:gd name="T6" fmla="*/ 2147483647 w 131"/>
                <a:gd name="T7" fmla="*/ 0 h 43"/>
                <a:gd name="T8" fmla="*/ 2147483647 w 131"/>
                <a:gd name="T9" fmla="*/ 2147483647 h 43"/>
                <a:gd name="T10" fmla="*/ 2147483647 w 131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3">
                  <a:moveTo>
                    <a:pt x="65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2"/>
                  </a:lnTo>
                  <a:lnTo>
                    <a:pt x="65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4" name="Freeform 160"/>
            <p:cNvSpPr>
              <a:spLocks noChangeArrowheads="1"/>
            </p:cNvSpPr>
            <p:nvPr/>
          </p:nvSpPr>
          <p:spPr bwMode="auto">
            <a:xfrm>
              <a:off x="2022810" y="5507547"/>
              <a:ext cx="47016" cy="15219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5" name="Freeform 161"/>
            <p:cNvSpPr>
              <a:spLocks noChangeArrowheads="1"/>
            </p:cNvSpPr>
            <p:nvPr/>
          </p:nvSpPr>
          <p:spPr bwMode="auto">
            <a:xfrm>
              <a:off x="2022810" y="5477109"/>
              <a:ext cx="47016" cy="15219"/>
            </a:xfrm>
            <a:custGeom>
              <a:avLst/>
              <a:gdLst>
                <a:gd name="T0" fmla="*/ 2147483647 w 131"/>
                <a:gd name="T1" fmla="*/ 2147483647 h 43"/>
                <a:gd name="T2" fmla="*/ 0 w 131"/>
                <a:gd name="T3" fmla="*/ 2147483647 h 43"/>
                <a:gd name="T4" fmla="*/ 0 w 131"/>
                <a:gd name="T5" fmla="*/ 0 h 43"/>
                <a:gd name="T6" fmla="*/ 2147483647 w 131"/>
                <a:gd name="T7" fmla="*/ 0 h 43"/>
                <a:gd name="T8" fmla="*/ 2147483647 w 131"/>
                <a:gd name="T9" fmla="*/ 2147483647 h 43"/>
                <a:gd name="T10" fmla="*/ 2147483647 w 131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3">
                  <a:moveTo>
                    <a:pt x="65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2"/>
                  </a:lnTo>
                  <a:lnTo>
                    <a:pt x="65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6" name="Freeform 162"/>
            <p:cNvSpPr>
              <a:spLocks noChangeArrowheads="1"/>
            </p:cNvSpPr>
            <p:nvPr/>
          </p:nvSpPr>
          <p:spPr bwMode="auto">
            <a:xfrm>
              <a:off x="1992313" y="5600131"/>
              <a:ext cx="109281" cy="16488"/>
            </a:xfrm>
            <a:custGeom>
              <a:avLst/>
              <a:gdLst>
                <a:gd name="T0" fmla="*/ 2147483647 w 303"/>
                <a:gd name="T1" fmla="*/ 2147483647 h 43"/>
                <a:gd name="T2" fmla="*/ 0 w 303"/>
                <a:gd name="T3" fmla="*/ 2147483647 h 43"/>
                <a:gd name="T4" fmla="*/ 0 w 303"/>
                <a:gd name="T5" fmla="*/ 0 h 43"/>
                <a:gd name="T6" fmla="*/ 2147483647 w 303"/>
                <a:gd name="T7" fmla="*/ 0 h 43"/>
                <a:gd name="T8" fmla="*/ 2147483647 w 303"/>
                <a:gd name="T9" fmla="*/ 2147483647 h 43"/>
                <a:gd name="T10" fmla="*/ 2147483647 w 303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3" h="43">
                  <a:moveTo>
                    <a:pt x="151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302" y="42"/>
                  </a:lnTo>
                  <a:lnTo>
                    <a:pt x="151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7" name="Freeform 163"/>
            <p:cNvSpPr>
              <a:spLocks noChangeArrowheads="1"/>
            </p:cNvSpPr>
            <p:nvPr/>
          </p:nvSpPr>
          <p:spPr bwMode="auto">
            <a:xfrm>
              <a:off x="1992313" y="5631838"/>
              <a:ext cx="109281" cy="16487"/>
            </a:xfrm>
            <a:custGeom>
              <a:avLst/>
              <a:gdLst>
                <a:gd name="T0" fmla="*/ 2147483647 w 303"/>
                <a:gd name="T1" fmla="*/ 2147483647 h 43"/>
                <a:gd name="T2" fmla="*/ 0 w 303"/>
                <a:gd name="T3" fmla="*/ 2147483647 h 43"/>
                <a:gd name="T4" fmla="*/ 0 w 303"/>
                <a:gd name="T5" fmla="*/ 0 h 43"/>
                <a:gd name="T6" fmla="*/ 2147483647 w 303"/>
                <a:gd name="T7" fmla="*/ 0 h 43"/>
                <a:gd name="T8" fmla="*/ 2147483647 w 303"/>
                <a:gd name="T9" fmla="*/ 2147483647 h 43"/>
                <a:gd name="T10" fmla="*/ 2147483647 w 303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3" h="43">
                  <a:moveTo>
                    <a:pt x="151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302" y="42"/>
                  </a:lnTo>
                  <a:lnTo>
                    <a:pt x="151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8" name="Freeform 164"/>
            <p:cNvSpPr>
              <a:spLocks noChangeArrowheads="1"/>
            </p:cNvSpPr>
            <p:nvPr/>
          </p:nvSpPr>
          <p:spPr bwMode="auto">
            <a:xfrm>
              <a:off x="1992313" y="5414963"/>
              <a:ext cx="109281" cy="16488"/>
            </a:xfrm>
            <a:custGeom>
              <a:avLst/>
              <a:gdLst>
                <a:gd name="T0" fmla="*/ 2147483647 w 303"/>
                <a:gd name="T1" fmla="*/ 2147483647 h 43"/>
                <a:gd name="T2" fmla="*/ 0 w 303"/>
                <a:gd name="T3" fmla="*/ 2147483647 h 43"/>
                <a:gd name="T4" fmla="*/ 0 w 303"/>
                <a:gd name="T5" fmla="*/ 0 h 43"/>
                <a:gd name="T6" fmla="*/ 2147483647 w 303"/>
                <a:gd name="T7" fmla="*/ 0 h 43"/>
                <a:gd name="T8" fmla="*/ 2147483647 w 303"/>
                <a:gd name="T9" fmla="*/ 2147483647 h 43"/>
                <a:gd name="T10" fmla="*/ 2147483647 w 303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3" h="43">
                  <a:moveTo>
                    <a:pt x="151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302" y="42"/>
                  </a:lnTo>
                  <a:lnTo>
                    <a:pt x="151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9" name="Freeform 165"/>
            <p:cNvSpPr>
              <a:spLocks noChangeArrowheads="1"/>
            </p:cNvSpPr>
            <p:nvPr/>
          </p:nvSpPr>
          <p:spPr bwMode="auto">
            <a:xfrm>
              <a:off x="1992313" y="5445402"/>
              <a:ext cx="109281" cy="15219"/>
            </a:xfrm>
            <a:custGeom>
              <a:avLst/>
              <a:gdLst>
                <a:gd name="T0" fmla="*/ 2147483647 w 303"/>
                <a:gd name="T1" fmla="*/ 2147483647 h 44"/>
                <a:gd name="T2" fmla="*/ 0 w 303"/>
                <a:gd name="T3" fmla="*/ 2147483647 h 44"/>
                <a:gd name="T4" fmla="*/ 0 w 303"/>
                <a:gd name="T5" fmla="*/ 0 h 44"/>
                <a:gd name="T6" fmla="*/ 2147483647 w 303"/>
                <a:gd name="T7" fmla="*/ 0 h 44"/>
                <a:gd name="T8" fmla="*/ 2147483647 w 303"/>
                <a:gd name="T9" fmla="*/ 2147483647 h 44"/>
                <a:gd name="T10" fmla="*/ 2147483647 w 303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3" h="44">
                  <a:moveTo>
                    <a:pt x="151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302" y="43"/>
                  </a:lnTo>
                  <a:lnTo>
                    <a:pt x="151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0" name="Freeform 166"/>
            <p:cNvSpPr>
              <a:spLocks noChangeArrowheads="1"/>
            </p:cNvSpPr>
            <p:nvPr/>
          </p:nvSpPr>
          <p:spPr bwMode="auto">
            <a:xfrm>
              <a:off x="2317613" y="5414963"/>
              <a:ext cx="94032" cy="16488"/>
            </a:xfrm>
            <a:custGeom>
              <a:avLst/>
              <a:gdLst>
                <a:gd name="T0" fmla="*/ 0 w 260"/>
                <a:gd name="T1" fmla="*/ 0 h 43"/>
                <a:gd name="T2" fmla="*/ 2147483647 w 260"/>
                <a:gd name="T3" fmla="*/ 0 h 43"/>
                <a:gd name="T4" fmla="*/ 2147483647 w 260"/>
                <a:gd name="T5" fmla="*/ 2147483647 h 43"/>
                <a:gd name="T6" fmla="*/ 0 w 260"/>
                <a:gd name="T7" fmla="*/ 2147483647 h 43"/>
                <a:gd name="T8" fmla="*/ 0 w 260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0" h="43">
                  <a:moveTo>
                    <a:pt x="0" y="0"/>
                  </a:moveTo>
                  <a:lnTo>
                    <a:pt x="245" y="0"/>
                  </a:lnTo>
                  <a:cubicBezTo>
                    <a:pt x="251" y="14"/>
                    <a:pt x="254" y="22"/>
                    <a:pt x="259" y="42"/>
                  </a:cubicBezTo>
                  <a:lnTo>
                    <a:pt x="0" y="42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1" name="Freeform 167"/>
            <p:cNvSpPr>
              <a:spLocks noChangeArrowheads="1"/>
            </p:cNvSpPr>
            <p:nvPr/>
          </p:nvSpPr>
          <p:spPr bwMode="auto">
            <a:xfrm>
              <a:off x="2317613" y="5445402"/>
              <a:ext cx="105468" cy="15219"/>
            </a:xfrm>
            <a:custGeom>
              <a:avLst/>
              <a:gdLst>
                <a:gd name="T0" fmla="*/ 0 w 289"/>
                <a:gd name="T1" fmla="*/ 0 h 44"/>
                <a:gd name="T2" fmla="*/ 2147483647 w 289"/>
                <a:gd name="T3" fmla="*/ 0 h 44"/>
                <a:gd name="T4" fmla="*/ 2147483647 w 289"/>
                <a:gd name="T5" fmla="*/ 2147483647 h 44"/>
                <a:gd name="T6" fmla="*/ 0 w 289"/>
                <a:gd name="T7" fmla="*/ 2147483647 h 44"/>
                <a:gd name="T8" fmla="*/ 0 w 289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9" h="44">
                  <a:moveTo>
                    <a:pt x="0" y="0"/>
                  </a:moveTo>
                  <a:lnTo>
                    <a:pt x="274" y="0"/>
                  </a:lnTo>
                  <a:lnTo>
                    <a:pt x="288" y="43"/>
                  </a:lnTo>
                  <a:lnTo>
                    <a:pt x="0" y="43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2" name="Freeform 168"/>
            <p:cNvSpPr>
              <a:spLocks noChangeArrowheads="1"/>
            </p:cNvSpPr>
            <p:nvPr/>
          </p:nvSpPr>
          <p:spPr bwMode="auto">
            <a:xfrm>
              <a:off x="2473909" y="5414963"/>
              <a:ext cx="91491" cy="16488"/>
            </a:xfrm>
            <a:custGeom>
              <a:avLst/>
              <a:gdLst>
                <a:gd name="T0" fmla="*/ 2147483647 w 257"/>
                <a:gd name="T1" fmla="*/ 0 h 43"/>
                <a:gd name="T2" fmla="*/ 2147483647 w 257"/>
                <a:gd name="T3" fmla="*/ 2147483647 h 43"/>
                <a:gd name="T4" fmla="*/ 0 w 257"/>
                <a:gd name="T5" fmla="*/ 2147483647 h 43"/>
                <a:gd name="T6" fmla="*/ 2147483647 w 257"/>
                <a:gd name="T7" fmla="*/ 0 h 43"/>
                <a:gd name="T8" fmla="*/ 2147483647 w 257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7" h="43">
                  <a:moveTo>
                    <a:pt x="256" y="0"/>
                  </a:moveTo>
                  <a:lnTo>
                    <a:pt x="256" y="42"/>
                  </a:lnTo>
                  <a:lnTo>
                    <a:pt x="0" y="42"/>
                  </a:lnTo>
                  <a:lnTo>
                    <a:pt x="14" y="0"/>
                  </a:lnTo>
                  <a:lnTo>
                    <a:pt x="256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3" name="Freeform 169"/>
            <p:cNvSpPr>
              <a:spLocks noChangeArrowheads="1"/>
            </p:cNvSpPr>
            <p:nvPr/>
          </p:nvSpPr>
          <p:spPr bwMode="auto">
            <a:xfrm>
              <a:off x="2462473" y="5445402"/>
              <a:ext cx="102927" cy="15219"/>
            </a:xfrm>
            <a:custGeom>
              <a:avLst/>
              <a:gdLst>
                <a:gd name="T0" fmla="*/ 2147483647 w 286"/>
                <a:gd name="T1" fmla="*/ 2147483647 h 44"/>
                <a:gd name="T2" fmla="*/ 0 w 286"/>
                <a:gd name="T3" fmla="*/ 2147483647 h 44"/>
                <a:gd name="T4" fmla="*/ 2147483647 w 286"/>
                <a:gd name="T5" fmla="*/ 0 h 44"/>
                <a:gd name="T6" fmla="*/ 2147483647 w 286"/>
                <a:gd name="T7" fmla="*/ 0 h 44"/>
                <a:gd name="T8" fmla="*/ 2147483647 w 286"/>
                <a:gd name="T9" fmla="*/ 2147483647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6" h="44">
                  <a:moveTo>
                    <a:pt x="285" y="43"/>
                  </a:moveTo>
                  <a:lnTo>
                    <a:pt x="0" y="43"/>
                  </a:lnTo>
                  <a:lnTo>
                    <a:pt x="15" y="0"/>
                  </a:lnTo>
                  <a:lnTo>
                    <a:pt x="285" y="0"/>
                  </a:lnTo>
                  <a:lnTo>
                    <a:pt x="28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4" name="Freeform 170"/>
            <p:cNvSpPr>
              <a:spLocks noChangeArrowheads="1"/>
            </p:cNvSpPr>
            <p:nvPr/>
          </p:nvSpPr>
          <p:spPr bwMode="auto">
            <a:xfrm>
              <a:off x="2487887" y="5600131"/>
              <a:ext cx="77513" cy="16488"/>
            </a:xfrm>
            <a:custGeom>
              <a:avLst/>
              <a:gdLst>
                <a:gd name="T0" fmla="*/ 2147483647 w 215"/>
                <a:gd name="T1" fmla="*/ 2147483647 h 43"/>
                <a:gd name="T2" fmla="*/ 0 w 215"/>
                <a:gd name="T3" fmla="*/ 2147483647 h 43"/>
                <a:gd name="T4" fmla="*/ 0 w 215"/>
                <a:gd name="T5" fmla="*/ 0 h 43"/>
                <a:gd name="T6" fmla="*/ 2147483647 w 215"/>
                <a:gd name="T7" fmla="*/ 0 h 43"/>
                <a:gd name="T8" fmla="*/ 2147483647 w 215"/>
                <a:gd name="T9" fmla="*/ 2147483647 h 43"/>
                <a:gd name="T10" fmla="*/ 2147483647 w 215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5" h="43">
                  <a:moveTo>
                    <a:pt x="107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214" y="0"/>
                  </a:lnTo>
                  <a:lnTo>
                    <a:pt x="214" y="42"/>
                  </a:lnTo>
                  <a:lnTo>
                    <a:pt x="107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5" name="Freeform 171"/>
            <p:cNvSpPr>
              <a:spLocks noChangeArrowheads="1"/>
            </p:cNvSpPr>
            <p:nvPr/>
          </p:nvSpPr>
          <p:spPr bwMode="auto">
            <a:xfrm>
              <a:off x="2487887" y="5631838"/>
              <a:ext cx="77513" cy="16487"/>
            </a:xfrm>
            <a:custGeom>
              <a:avLst/>
              <a:gdLst>
                <a:gd name="T0" fmla="*/ 2147483647 w 215"/>
                <a:gd name="T1" fmla="*/ 2147483647 h 43"/>
                <a:gd name="T2" fmla="*/ 0 w 215"/>
                <a:gd name="T3" fmla="*/ 2147483647 h 43"/>
                <a:gd name="T4" fmla="*/ 0 w 215"/>
                <a:gd name="T5" fmla="*/ 0 h 43"/>
                <a:gd name="T6" fmla="*/ 2147483647 w 215"/>
                <a:gd name="T7" fmla="*/ 0 h 43"/>
                <a:gd name="T8" fmla="*/ 2147483647 w 215"/>
                <a:gd name="T9" fmla="*/ 2147483647 h 43"/>
                <a:gd name="T10" fmla="*/ 2147483647 w 215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5" h="43">
                  <a:moveTo>
                    <a:pt x="107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214" y="0"/>
                  </a:lnTo>
                  <a:lnTo>
                    <a:pt x="214" y="42"/>
                  </a:lnTo>
                  <a:lnTo>
                    <a:pt x="107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6" name="Freeform 172"/>
            <p:cNvSpPr>
              <a:spLocks noChangeArrowheads="1"/>
            </p:cNvSpPr>
            <p:nvPr/>
          </p:nvSpPr>
          <p:spPr bwMode="auto">
            <a:xfrm>
              <a:off x="2437059" y="5631838"/>
              <a:ext cx="11436" cy="16487"/>
            </a:xfrm>
            <a:custGeom>
              <a:avLst/>
              <a:gdLst>
                <a:gd name="T0" fmla="*/ 2147483647 w 29"/>
                <a:gd name="T1" fmla="*/ 2147483647 h 46"/>
                <a:gd name="T2" fmla="*/ 0 w 29"/>
                <a:gd name="T3" fmla="*/ 0 h 46"/>
                <a:gd name="T4" fmla="*/ 2147483647 w 29"/>
                <a:gd name="T5" fmla="*/ 0 h 46"/>
                <a:gd name="T6" fmla="*/ 2147483647 w 29"/>
                <a:gd name="T7" fmla="*/ 2147483647 h 4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9" h="46">
                  <a:moveTo>
                    <a:pt x="14" y="45"/>
                  </a:moveTo>
                  <a:lnTo>
                    <a:pt x="0" y="0"/>
                  </a:lnTo>
                  <a:lnTo>
                    <a:pt x="28" y="0"/>
                  </a:lnTo>
                  <a:lnTo>
                    <a:pt x="14" y="45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7" name="Freeform 173"/>
            <p:cNvSpPr>
              <a:spLocks noChangeArrowheads="1"/>
            </p:cNvSpPr>
            <p:nvPr/>
          </p:nvSpPr>
          <p:spPr bwMode="auto">
            <a:xfrm>
              <a:off x="2425623" y="5600131"/>
              <a:ext cx="31768" cy="16488"/>
            </a:xfrm>
            <a:custGeom>
              <a:avLst/>
              <a:gdLst>
                <a:gd name="T0" fmla="*/ 2147483647 w 88"/>
                <a:gd name="T1" fmla="*/ 2147483647 h 43"/>
                <a:gd name="T2" fmla="*/ 2147483647 w 88"/>
                <a:gd name="T3" fmla="*/ 2147483647 h 43"/>
                <a:gd name="T4" fmla="*/ 0 w 88"/>
                <a:gd name="T5" fmla="*/ 0 h 43"/>
                <a:gd name="T6" fmla="*/ 2147483647 w 88"/>
                <a:gd name="T7" fmla="*/ 0 h 43"/>
                <a:gd name="T8" fmla="*/ 2147483647 w 88"/>
                <a:gd name="T9" fmla="*/ 2147483647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8" h="43">
                  <a:moveTo>
                    <a:pt x="73" y="42"/>
                  </a:moveTo>
                  <a:lnTo>
                    <a:pt x="17" y="42"/>
                  </a:lnTo>
                  <a:cubicBezTo>
                    <a:pt x="11" y="28"/>
                    <a:pt x="8" y="20"/>
                    <a:pt x="0" y="0"/>
                  </a:cubicBezTo>
                  <a:lnTo>
                    <a:pt x="87" y="0"/>
                  </a:lnTo>
                  <a:lnTo>
                    <a:pt x="73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8" name="Freeform 174"/>
            <p:cNvSpPr>
              <a:spLocks noChangeArrowheads="1"/>
            </p:cNvSpPr>
            <p:nvPr/>
          </p:nvSpPr>
          <p:spPr bwMode="auto">
            <a:xfrm>
              <a:off x="2416728" y="5570961"/>
              <a:ext cx="52098" cy="15219"/>
            </a:xfrm>
            <a:custGeom>
              <a:avLst/>
              <a:gdLst>
                <a:gd name="T0" fmla="*/ 2147483647 w 145"/>
                <a:gd name="T1" fmla="*/ 2147483647 h 44"/>
                <a:gd name="T2" fmla="*/ 2147483647 w 145"/>
                <a:gd name="T3" fmla="*/ 2147483647 h 44"/>
                <a:gd name="T4" fmla="*/ 0 w 145"/>
                <a:gd name="T5" fmla="*/ 0 h 44"/>
                <a:gd name="T6" fmla="*/ 2147483647 w 145"/>
                <a:gd name="T7" fmla="*/ 0 h 44"/>
                <a:gd name="T8" fmla="*/ 2147483647 w 145"/>
                <a:gd name="T9" fmla="*/ 2147483647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5" h="44">
                  <a:moveTo>
                    <a:pt x="129" y="43"/>
                  </a:moveTo>
                  <a:lnTo>
                    <a:pt x="14" y="43"/>
                  </a:lnTo>
                  <a:cubicBezTo>
                    <a:pt x="5" y="20"/>
                    <a:pt x="5" y="20"/>
                    <a:pt x="0" y="0"/>
                  </a:cubicBezTo>
                  <a:lnTo>
                    <a:pt x="144" y="0"/>
                  </a:lnTo>
                  <a:lnTo>
                    <a:pt x="129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9" name="Freeform 175"/>
            <p:cNvSpPr>
              <a:spLocks noChangeArrowheads="1"/>
            </p:cNvSpPr>
            <p:nvPr/>
          </p:nvSpPr>
          <p:spPr bwMode="auto">
            <a:xfrm>
              <a:off x="2146068" y="5539254"/>
              <a:ext cx="146131" cy="15219"/>
            </a:xfrm>
            <a:custGeom>
              <a:avLst/>
              <a:gdLst>
                <a:gd name="T0" fmla="*/ 0 w 407"/>
                <a:gd name="T1" fmla="*/ 0 h 43"/>
                <a:gd name="T2" fmla="*/ 2147483647 w 407"/>
                <a:gd name="T3" fmla="*/ 0 h 43"/>
                <a:gd name="T4" fmla="*/ 2147483647 w 407"/>
                <a:gd name="T5" fmla="*/ 2147483647 h 43"/>
                <a:gd name="T6" fmla="*/ 0 w 407"/>
                <a:gd name="T7" fmla="*/ 2147483647 h 43"/>
                <a:gd name="T8" fmla="*/ 0 w 407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7" h="43">
                  <a:moveTo>
                    <a:pt x="0" y="0"/>
                  </a:moveTo>
                  <a:lnTo>
                    <a:pt x="372" y="0"/>
                  </a:lnTo>
                  <a:cubicBezTo>
                    <a:pt x="386" y="11"/>
                    <a:pt x="398" y="25"/>
                    <a:pt x="406" y="42"/>
                  </a:cubicBezTo>
                  <a:lnTo>
                    <a:pt x="0" y="42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0" name="Freeform 176"/>
            <p:cNvSpPr>
              <a:spLocks noChangeArrowheads="1"/>
            </p:cNvSpPr>
            <p:nvPr/>
          </p:nvSpPr>
          <p:spPr bwMode="auto">
            <a:xfrm>
              <a:off x="2240100" y="5570961"/>
              <a:ext cx="62265" cy="15219"/>
            </a:xfrm>
            <a:custGeom>
              <a:avLst/>
              <a:gdLst>
                <a:gd name="T0" fmla="*/ 2147483647 w 174"/>
                <a:gd name="T1" fmla="*/ 2147483647 h 44"/>
                <a:gd name="T2" fmla="*/ 0 w 174"/>
                <a:gd name="T3" fmla="*/ 2147483647 h 44"/>
                <a:gd name="T4" fmla="*/ 0 w 174"/>
                <a:gd name="T5" fmla="*/ 0 h 44"/>
                <a:gd name="T6" fmla="*/ 2147483647 w 174"/>
                <a:gd name="T7" fmla="*/ 0 h 44"/>
                <a:gd name="T8" fmla="*/ 2147483647 w 174"/>
                <a:gd name="T9" fmla="*/ 2147483647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4" h="44">
                  <a:moveTo>
                    <a:pt x="173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67" y="0"/>
                  </a:lnTo>
                  <a:cubicBezTo>
                    <a:pt x="170" y="14"/>
                    <a:pt x="173" y="29"/>
                    <a:pt x="173" y="43"/>
                  </a:cubicBez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1" name="Freeform 177"/>
            <p:cNvSpPr>
              <a:spLocks noChangeArrowheads="1"/>
            </p:cNvSpPr>
            <p:nvPr/>
          </p:nvSpPr>
          <p:spPr bwMode="auto">
            <a:xfrm>
              <a:off x="2115571" y="5600131"/>
              <a:ext cx="184252" cy="16488"/>
            </a:xfrm>
            <a:custGeom>
              <a:avLst/>
              <a:gdLst>
                <a:gd name="T0" fmla="*/ 0 w 512"/>
                <a:gd name="T1" fmla="*/ 2147483647 h 43"/>
                <a:gd name="T2" fmla="*/ 0 w 512"/>
                <a:gd name="T3" fmla="*/ 0 h 43"/>
                <a:gd name="T4" fmla="*/ 2147483647 w 512"/>
                <a:gd name="T5" fmla="*/ 0 h 43"/>
                <a:gd name="T6" fmla="*/ 2147483647 w 512"/>
                <a:gd name="T7" fmla="*/ 2147483647 h 43"/>
                <a:gd name="T8" fmla="*/ 0 w 512"/>
                <a:gd name="T9" fmla="*/ 2147483647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2" h="43">
                  <a:moveTo>
                    <a:pt x="0" y="42"/>
                  </a:moveTo>
                  <a:lnTo>
                    <a:pt x="0" y="0"/>
                  </a:lnTo>
                  <a:lnTo>
                    <a:pt x="511" y="0"/>
                  </a:lnTo>
                  <a:cubicBezTo>
                    <a:pt x="508" y="14"/>
                    <a:pt x="502" y="28"/>
                    <a:pt x="494" y="42"/>
                  </a:cubicBezTo>
                  <a:lnTo>
                    <a:pt x="0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2" name="Freeform 178"/>
            <p:cNvSpPr>
              <a:spLocks noChangeArrowheads="1"/>
            </p:cNvSpPr>
            <p:nvPr/>
          </p:nvSpPr>
          <p:spPr bwMode="auto">
            <a:xfrm>
              <a:off x="2115571" y="5631838"/>
              <a:ext cx="165191" cy="16487"/>
            </a:xfrm>
            <a:custGeom>
              <a:avLst/>
              <a:gdLst>
                <a:gd name="T0" fmla="*/ 0 w 458"/>
                <a:gd name="T1" fmla="*/ 2147483647 h 44"/>
                <a:gd name="T2" fmla="*/ 0 w 458"/>
                <a:gd name="T3" fmla="*/ 0 h 44"/>
                <a:gd name="T4" fmla="*/ 2147483647 w 458"/>
                <a:gd name="T5" fmla="*/ 0 h 44"/>
                <a:gd name="T6" fmla="*/ 2147483647 w 458"/>
                <a:gd name="T7" fmla="*/ 2147483647 h 44"/>
                <a:gd name="T8" fmla="*/ 0 w 458"/>
                <a:gd name="T9" fmla="*/ 2147483647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8" h="44">
                  <a:moveTo>
                    <a:pt x="0" y="43"/>
                  </a:moveTo>
                  <a:lnTo>
                    <a:pt x="0" y="0"/>
                  </a:lnTo>
                  <a:lnTo>
                    <a:pt x="457" y="0"/>
                  </a:lnTo>
                  <a:cubicBezTo>
                    <a:pt x="429" y="26"/>
                    <a:pt x="387" y="43"/>
                    <a:pt x="344" y="43"/>
                  </a:cubicBezTo>
                  <a:lnTo>
                    <a:pt x="0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3" name="Freeform 179"/>
            <p:cNvSpPr>
              <a:spLocks noChangeArrowheads="1"/>
            </p:cNvSpPr>
            <p:nvPr/>
          </p:nvSpPr>
          <p:spPr bwMode="auto">
            <a:xfrm>
              <a:off x="2146068" y="5508815"/>
              <a:ext cx="147402" cy="15219"/>
            </a:xfrm>
            <a:custGeom>
              <a:avLst/>
              <a:gdLst>
                <a:gd name="T0" fmla="*/ 0 w 410"/>
                <a:gd name="T1" fmla="*/ 2147483647 h 44"/>
                <a:gd name="T2" fmla="*/ 0 w 410"/>
                <a:gd name="T3" fmla="*/ 0 h 44"/>
                <a:gd name="T4" fmla="*/ 2147483647 w 410"/>
                <a:gd name="T5" fmla="*/ 0 h 44"/>
                <a:gd name="T6" fmla="*/ 2147483647 w 410"/>
                <a:gd name="T7" fmla="*/ 2147483647 h 44"/>
                <a:gd name="T8" fmla="*/ 0 w 410"/>
                <a:gd name="T9" fmla="*/ 2147483647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0" h="44">
                  <a:moveTo>
                    <a:pt x="0" y="43"/>
                  </a:moveTo>
                  <a:lnTo>
                    <a:pt x="0" y="0"/>
                  </a:lnTo>
                  <a:lnTo>
                    <a:pt x="409" y="0"/>
                  </a:lnTo>
                  <a:cubicBezTo>
                    <a:pt x="398" y="14"/>
                    <a:pt x="386" y="31"/>
                    <a:pt x="372" y="43"/>
                  </a:cubicBezTo>
                  <a:lnTo>
                    <a:pt x="0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4" name="Freeform 180"/>
            <p:cNvSpPr>
              <a:spLocks noChangeArrowheads="1"/>
            </p:cNvSpPr>
            <p:nvPr/>
          </p:nvSpPr>
          <p:spPr bwMode="auto">
            <a:xfrm>
              <a:off x="2240100" y="5477109"/>
              <a:ext cx="62265" cy="15219"/>
            </a:xfrm>
            <a:custGeom>
              <a:avLst/>
              <a:gdLst>
                <a:gd name="T0" fmla="*/ 2147483647 w 174"/>
                <a:gd name="T1" fmla="*/ 2147483647 h 43"/>
                <a:gd name="T2" fmla="*/ 0 w 174"/>
                <a:gd name="T3" fmla="*/ 2147483647 h 43"/>
                <a:gd name="T4" fmla="*/ 0 w 174"/>
                <a:gd name="T5" fmla="*/ 0 h 43"/>
                <a:gd name="T6" fmla="*/ 2147483647 w 174"/>
                <a:gd name="T7" fmla="*/ 0 h 43"/>
                <a:gd name="T8" fmla="*/ 2147483647 w 174"/>
                <a:gd name="T9" fmla="*/ 2147483647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4" h="43">
                  <a:moveTo>
                    <a:pt x="167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173" y="0"/>
                  </a:lnTo>
                  <a:cubicBezTo>
                    <a:pt x="173" y="14"/>
                    <a:pt x="170" y="28"/>
                    <a:pt x="167" y="42"/>
                  </a:cubicBez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5" name="Freeform 181"/>
            <p:cNvSpPr>
              <a:spLocks noChangeArrowheads="1"/>
            </p:cNvSpPr>
            <p:nvPr/>
          </p:nvSpPr>
          <p:spPr bwMode="auto">
            <a:xfrm>
              <a:off x="2115571" y="5414963"/>
              <a:ext cx="165191" cy="16488"/>
            </a:xfrm>
            <a:custGeom>
              <a:avLst/>
              <a:gdLst>
                <a:gd name="T0" fmla="*/ 0 w 458"/>
                <a:gd name="T1" fmla="*/ 0 h 43"/>
                <a:gd name="T2" fmla="*/ 2147483647 w 458"/>
                <a:gd name="T3" fmla="*/ 0 h 43"/>
                <a:gd name="T4" fmla="*/ 2147483647 w 458"/>
                <a:gd name="T5" fmla="*/ 2147483647 h 43"/>
                <a:gd name="T6" fmla="*/ 0 w 458"/>
                <a:gd name="T7" fmla="*/ 2147483647 h 43"/>
                <a:gd name="T8" fmla="*/ 0 w 458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8" h="43">
                  <a:moveTo>
                    <a:pt x="0" y="0"/>
                  </a:moveTo>
                  <a:lnTo>
                    <a:pt x="344" y="0"/>
                  </a:lnTo>
                  <a:cubicBezTo>
                    <a:pt x="387" y="0"/>
                    <a:pt x="426" y="14"/>
                    <a:pt x="457" y="42"/>
                  </a:cubicBezTo>
                  <a:lnTo>
                    <a:pt x="0" y="42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6" name="Freeform 182"/>
            <p:cNvSpPr>
              <a:spLocks noChangeArrowheads="1"/>
            </p:cNvSpPr>
            <p:nvPr/>
          </p:nvSpPr>
          <p:spPr bwMode="auto">
            <a:xfrm>
              <a:off x="2115571" y="5445402"/>
              <a:ext cx="184252" cy="15219"/>
            </a:xfrm>
            <a:custGeom>
              <a:avLst/>
              <a:gdLst>
                <a:gd name="T0" fmla="*/ 0 w 512"/>
                <a:gd name="T1" fmla="*/ 2147483647 h 44"/>
                <a:gd name="T2" fmla="*/ 0 w 512"/>
                <a:gd name="T3" fmla="*/ 0 h 44"/>
                <a:gd name="T4" fmla="*/ 2147483647 w 512"/>
                <a:gd name="T5" fmla="*/ 0 h 44"/>
                <a:gd name="T6" fmla="*/ 2147483647 w 512"/>
                <a:gd name="T7" fmla="*/ 2147483647 h 44"/>
                <a:gd name="T8" fmla="*/ 0 w 512"/>
                <a:gd name="T9" fmla="*/ 2147483647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2" h="44">
                  <a:moveTo>
                    <a:pt x="0" y="43"/>
                  </a:moveTo>
                  <a:lnTo>
                    <a:pt x="0" y="0"/>
                  </a:lnTo>
                  <a:lnTo>
                    <a:pt x="494" y="0"/>
                  </a:lnTo>
                  <a:cubicBezTo>
                    <a:pt x="500" y="12"/>
                    <a:pt x="508" y="28"/>
                    <a:pt x="511" y="43"/>
                  </a:cubicBezTo>
                  <a:lnTo>
                    <a:pt x="0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4724" y="1480686"/>
            <a:ext cx="7038519" cy="926422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4720" y="2424307"/>
            <a:ext cx="6400800" cy="648134"/>
          </a:xfrm>
        </p:spPr>
        <p:txBody>
          <a:bodyPr tIns="0"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361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057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178B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106" name="Group 146"/>
          <p:cNvGrpSpPr>
            <a:grpSpLocks/>
          </p:cNvGrpSpPr>
          <p:nvPr userDrawn="1"/>
        </p:nvGrpSpPr>
        <p:grpSpPr bwMode="auto">
          <a:xfrm>
            <a:off x="865188" y="4467226"/>
            <a:ext cx="715962" cy="292100"/>
            <a:chOff x="1992313" y="5414963"/>
            <a:chExt cx="573087" cy="233362"/>
          </a:xfrm>
        </p:grpSpPr>
        <p:sp>
          <p:nvSpPr>
            <p:cNvPr id="107" name="Freeform 143"/>
            <p:cNvSpPr>
              <a:spLocks noChangeArrowheads="1"/>
            </p:cNvSpPr>
            <p:nvPr/>
          </p:nvSpPr>
          <p:spPr bwMode="auto">
            <a:xfrm>
              <a:off x="2349380" y="5477109"/>
              <a:ext cx="82596" cy="15219"/>
            </a:xfrm>
            <a:custGeom>
              <a:avLst/>
              <a:gdLst>
                <a:gd name="T0" fmla="*/ 0 w 230"/>
                <a:gd name="T1" fmla="*/ 0 h 43"/>
                <a:gd name="T2" fmla="*/ 2147483647 w 230"/>
                <a:gd name="T3" fmla="*/ 0 h 43"/>
                <a:gd name="T4" fmla="*/ 2147483647 w 230"/>
                <a:gd name="T5" fmla="*/ 2147483647 h 43"/>
                <a:gd name="T6" fmla="*/ 0 w 230"/>
                <a:gd name="T7" fmla="*/ 2147483647 h 43"/>
                <a:gd name="T8" fmla="*/ 0 w 230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0" h="43">
                  <a:moveTo>
                    <a:pt x="0" y="0"/>
                  </a:moveTo>
                  <a:lnTo>
                    <a:pt x="215" y="0"/>
                  </a:lnTo>
                  <a:cubicBezTo>
                    <a:pt x="220" y="19"/>
                    <a:pt x="223" y="28"/>
                    <a:pt x="229" y="42"/>
                  </a:cubicBezTo>
                  <a:lnTo>
                    <a:pt x="0" y="42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8" name="Freeform 144"/>
            <p:cNvSpPr>
              <a:spLocks noChangeArrowheads="1"/>
            </p:cNvSpPr>
            <p:nvPr/>
          </p:nvSpPr>
          <p:spPr bwMode="auto">
            <a:xfrm>
              <a:off x="2451037" y="5477109"/>
              <a:ext cx="83866" cy="15219"/>
            </a:xfrm>
            <a:custGeom>
              <a:avLst/>
              <a:gdLst>
                <a:gd name="T0" fmla="*/ 2147483647 w 233"/>
                <a:gd name="T1" fmla="*/ 2147483647 h 43"/>
                <a:gd name="T2" fmla="*/ 0 w 233"/>
                <a:gd name="T3" fmla="*/ 2147483647 h 43"/>
                <a:gd name="T4" fmla="*/ 2147483647 w 233"/>
                <a:gd name="T5" fmla="*/ 0 h 43"/>
                <a:gd name="T6" fmla="*/ 2147483647 w 233"/>
                <a:gd name="T7" fmla="*/ 0 h 43"/>
                <a:gd name="T8" fmla="*/ 2147483647 w 233"/>
                <a:gd name="T9" fmla="*/ 2147483647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3" h="43">
                  <a:moveTo>
                    <a:pt x="232" y="42"/>
                  </a:moveTo>
                  <a:lnTo>
                    <a:pt x="0" y="42"/>
                  </a:lnTo>
                  <a:lnTo>
                    <a:pt x="17" y="0"/>
                  </a:lnTo>
                  <a:lnTo>
                    <a:pt x="232" y="0"/>
                  </a:lnTo>
                  <a:lnTo>
                    <a:pt x="232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9" name="Freeform 145"/>
            <p:cNvSpPr>
              <a:spLocks noChangeArrowheads="1"/>
            </p:cNvSpPr>
            <p:nvPr/>
          </p:nvSpPr>
          <p:spPr bwMode="auto">
            <a:xfrm>
              <a:off x="2393855" y="5507547"/>
              <a:ext cx="48287" cy="15219"/>
            </a:xfrm>
            <a:custGeom>
              <a:avLst/>
              <a:gdLst>
                <a:gd name="T0" fmla="*/ 0 w 131"/>
                <a:gd name="T1" fmla="*/ 0 h 44"/>
                <a:gd name="T2" fmla="*/ 2147483647 w 131"/>
                <a:gd name="T3" fmla="*/ 0 h 44"/>
                <a:gd name="T4" fmla="*/ 2147483647 w 131"/>
                <a:gd name="T5" fmla="*/ 2147483647 h 44"/>
                <a:gd name="T6" fmla="*/ 2147483647 w 131"/>
                <a:gd name="T7" fmla="*/ 2147483647 h 44"/>
                <a:gd name="T8" fmla="*/ 0 w 131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1" h="44">
                  <a:moveTo>
                    <a:pt x="0" y="0"/>
                  </a:moveTo>
                  <a:lnTo>
                    <a:pt x="116" y="0"/>
                  </a:lnTo>
                  <a:cubicBezTo>
                    <a:pt x="119" y="8"/>
                    <a:pt x="129" y="40"/>
                    <a:pt x="130" y="43"/>
                  </a:cubicBezTo>
                  <a:lnTo>
                    <a:pt x="14" y="43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0" name="Freeform 146"/>
            <p:cNvSpPr>
              <a:spLocks noChangeArrowheads="1"/>
            </p:cNvSpPr>
            <p:nvPr/>
          </p:nvSpPr>
          <p:spPr bwMode="auto">
            <a:xfrm>
              <a:off x="2442142" y="5507547"/>
              <a:ext cx="47016" cy="16487"/>
            </a:xfrm>
            <a:custGeom>
              <a:avLst/>
              <a:gdLst>
                <a:gd name="T0" fmla="*/ 2147483647 w 131"/>
                <a:gd name="T1" fmla="*/ 2147483647 h 47"/>
                <a:gd name="T2" fmla="*/ 0 w 131"/>
                <a:gd name="T3" fmla="*/ 2147483647 h 47"/>
                <a:gd name="T4" fmla="*/ 2147483647 w 131"/>
                <a:gd name="T5" fmla="*/ 0 h 47"/>
                <a:gd name="T6" fmla="*/ 2147483647 w 131"/>
                <a:gd name="T7" fmla="*/ 0 h 47"/>
                <a:gd name="T8" fmla="*/ 2147483647 w 131"/>
                <a:gd name="T9" fmla="*/ 2147483647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1" h="47">
                  <a:moveTo>
                    <a:pt x="116" y="46"/>
                  </a:moveTo>
                  <a:lnTo>
                    <a:pt x="0" y="46"/>
                  </a:lnTo>
                  <a:lnTo>
                    <a:pt x="14" y="0"/>
                  </a:lnTo>
                  <a:lnTo>
                    <a:pt x="130" y="0"/>
                  </a:lnTo>
                  <a:lnTo>
                    <a:pt x="116" y="46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1" name="Freeform 147"/>
            <p:cNvSpPr>
              <a:spLocks noChangeArrowheads="1"/>
            </p:cNvSpPr>
            <p:nvPr/>
          </p:nvSpPr>
          <p:spPr bwMode="auto">
            <a:xfrm>
              <a:off x="2406562" y="5539254"/>
              <a:ext cx="73701" cy="15219"/>
            </a:xfrm>
            <a:custGeom>
              <a:avLst/>
              <a:gdLst>
                <a:gd name="T0" fmla="*/ 2147483647 w 202"/>
                <a:gd name="T1" fmla="*/ 2147483647 h 43"/>
                <a:gd name="T2" fmla="*/ 2147483647 w 202"/>
                <a:gd name="T3" fmla="*/ 2147483647 h 43"/>
                <a:gd name="T4" fmla="*/ 0 w 202"/>
                <a:gd name="T5" fmla="*/ 0 h 43"/>
                <a:gd name="T6" fmla="*/ 2147483647 w 202"/>
                <a:gd name="T7" fmla="*/ 0 h 43"/>
                <a:gd name="T8" fmla="*/ 2147483647 w 202"/>
                <a:gd name="T9" fmla="*/ 2147483647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2" h="43">
                  <a:moveTo>
                    <a:pt x="187" y="42"/>
                  </a:moveTo>
                  <a:lnTo>
                    <a:pt x="14" y="42"/>
                  </a:lnTo>
                  <a:cubicBezTo>
                    <a:pt x="6" y="22"/>
                    <a:pt x="3" y="14"/>
                    <a:pt x="0" y="0"/>
                  </a:cubicBezTo>
                  <a:lnTo>
                    <a:pt x="201" y="0"/>
                  </a:lnTo>
                  <a:lnTo>
                    <a:pt x="187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2" name="Freeform 148"/>
            <p:cNvSpPr>
              <a:spLocks noChangeArrowheads="1"/>
            </p:cNvSpPr>
            <p:nvPr/>
          </p:nvSpPr>
          <p:spPr bwMode="auto">
            <a:xfrm>
              <a:off x="2349380" y="5568424"/>
              <a:ext cx="48287" cy="16487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3" name="Freeform 149"/>
            <p:cNvSpPr>
              <a:spLocks noChangeArrowheads="1"/>
            </p:cNvSpPr>
            <p:nvPr/>
          </p:nvSpPr>
          <p:spPr bwMode="auto">
            <a:xfrm>
              <a:off x="2487887" y="5568424"/>
              <a:ext cx="47016" cy="16487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4" name="Freeform 150"/>
            <p:cNvSpPr>
              <a:spLocks noChangeArrowheads="1"/>
            </p:cNvSpPr>
            <p:nvPr/>
          </p:nvSpPr>
          <p:spPr bwMode="auto">
            <a:xfrm>
              <a:off x="2349380" y="5539254"/>
              <a:ext cx="48287" cy="15219"/>
            </a:xfrm>
            <a:custGeom>
              <a:avLst/>
              <a:gdLst>
                <a:gd name="T0" fmla="*/ 2147483647 w 131"/>
                <a:gd name="T1" fmla="*/ 2147483647 h 43"/>
                <a:gd name="T2" fmla="*/ 0 w 131"/>
                <a:gd name="T3" fmla="*/ 2147483647 h 43"/>
                <a:gd name="T4" fmla="*/ 0 w 131"/>
                <a:gd name="T5" fmla="*/ 0 h 43"/>
                <a:gd name="T6" fmla="*/ 2147483647 w 131"/>
                <a:gd name="T7" fmla="*/ 0 h 43"/>
                <a:gd name="T8" fmla="*/ 2147483647 w 131"/>
                <a:gd name="T9" fmla="*/ 2147483647 h 43"/>
                <a:gd name="T10" fmla="*/ 2147483647 w 131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3">
                  <a:moveTo>
                    <a:pt x="65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2"/>
                  </a:lnTo>
                  <a:lnTo>
                    <a:pt x="65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5" name="Freeform 151"/>
            <p:cNvSpPr>
              <a:spLocks noChangeArrowheads="1"/>
            </p:cNvSpPr>
            <p:nvPr/>
          </p:nvSpPr>
          <p:spPr bwMode="auto">
            <a:xfrm>
              <a:off x="2487887" y="5539254"/>
              <a:ext cx="47016" cy="15219"/>
            </a:xfrm>
            <a:custGeom>
              <a:avLst/>
              <a:gdLst>
                <a:gd name="T0" fmla="*/ 2147483647 w 131"/>
                <a:gd name="T1" fmla="*/ 2147483647 h 43"/>
                <a:gd name="T2" fmla="*/ 0 w 131"/>
                <a:gd name="T3" fmla="*/ 2147483647 h 43"/>
                <a:gd name="T4" fmla="*/ 0 w 131"/>
                <a:gd name="T5" fmla="*/ 0 h 43"/>
                <a:gd name="T6" fmla="*/ 2147483647 w 131"/>
                <a:gd name="T7" fmla="*/ 0 h 43"/>
                <a:gd name="T8" fmla="*/ 2147483647 w 131"/>
                <a:gd name="T9" fmla="*/ 2147483647 h 43"/>
                <a:gd name="T10" fmla="*/ 2147483647 w 131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3">
                  <a:moveTo>
                    <a:pt x="65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2"/>
                  </a:lnTo>
                  <a:lnTo>
                    <a:pt x="65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6" name="Freeform 152"/>
            <p:cNvSpPr>
              <a:spLocks noChangeArrowheads="1"/>
            </p:cNvSpPr>
            <p:nvPr/>
          </p:nvSpPr>
          <p:spPr bwMode="auto">
            <a:xfrm>
              <a:off x="2349380" y="5507547"/>
              <a:ext cx="48287" cy="15219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7" name="Freeform 153"/>
            <p:cNvSpPr>
              <a:spLocks noChangeArrowheads="1"/>
            </p:cNvSpPr>
            <p:nvPr/>
          </p:nvSpPr>
          <p:spPr bwMode="auto">
            <a:xfrm>
              <a:off x="2487887" y="5507547"/>
              <a:ext cx="47016" cy="15219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8" name="Freeform 154"/>
            <p:cNvSpPr>
              <a:spLocks noChangeArrowheads="1"/>
            </p:cNvSpPr>
            <p:nvPr/>
          </p:nvSpPr>
          <p:spPr bwMode="auto">
            <a:xfrm>
              <a:off x="2317613" y="5600131"/>
              <a:ext cx="77513" cy="16488"/>
            </a:xfrm>
            <a:custGeom>
              <a:avLst/>
              <a:gdLst>
                <a:gd name="T0" fmla="*/ 2147483647 w 215"/>
                <a:gd name="T1" fmla="*/ 2147483647 h 43"/>
                <a:gd name="T2" fmla="*/ 0 w 215"/>
                <a:gd name="T3" fmla="*/ 2147483647 h 43"/>
                <a:gd name="T4" fmla="*/ 0 w 215"/>
                <a:gd name="T5" fmla="*/ 0 h 43"/>
                <a:gd name="T6" fmla="*/ 2147483647 w 215"/>
                <a:gd name="T7" fmla="*/ 0 h 43"/>
                <a:gd name="T8" fmla="*/ 2147483647 w 215"/>
                <a:gd name="T9" fmla="*/ 2147483647 h 43"/>
                <a:gd name="T10" fmla="*/ 2147483647 w 215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5" h="43">
                  <a:moveTo>
                    <a:pt x="107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214" y="0"/>
                  </a:lnTo>
                  <a:lnTo>
                    <a:pt x="214" y="42"/>
                  </a:lnTo>
                  <a:lnTo>
                    <a:pt x="107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9" name="Freeform 155"/>
            <p:cNvSpPr>
              <a:spLocks noChangeArrowheads="1"/>
            </p:cNvSpPr>
            <p:nvPr/>
          </p:nvSpPr>
          <p:spPr bwMode="auto">
            <a:xfrm>
              <a:off x="2317613" y="5631838"/>
              <a:ext cx="77513" cy="16487"/>
            </a:xfrm>
            <a:custGeom>
              <a:avLst/>
              <a:gdLst>
                <a:gd name="T0" fmla="*/ 2147483647 w 215"/>
                <a:gd name="T1" fmla="*/ 2147483647 h 43"/>
                <a:gd name="T2" fmla="*/ 0 w 215"/>
                <a:gd name="T3" fmla="*/ 2147483647 h 43"/>
                <a:gd name="T4" fmla="*/ 0 w 215"/>
                <a:gd name="T5" fmla="*/ 0 h 43"/>
                <a:gd name="T6" fmla="*/ 2147483647 w 215"/>
                <a:gd name="T7" fmla="*/ 0 h 43"/>
                <a:gd name="T8" fmla="*/ 2147483647 w 215"/>
                <a:gd name="T9" fmla="*/ 2147483647 h 43"/>
                <a:gd name="T10" fmla="*/ 2147483647 w 215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5" h="43">
                  <a:moveTo>
                    <a:pt x="107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214" y="0"/>
                  </a:lnTo>
                  <a:lnTo>
                    <a:pt x="214" y="42"/>
                  </a:lnTo>
                  <a:lnTo>
                    <a:pt x="107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0" name="Freeform 156"/>
            <p:cNvSpPr>
              <a:spLocks noChangeArrowheads="1"/>
            </p:cNvSpPr>
            <p:nvPr/>
          </p:nvSpPr>
          <p:spPr bwMode="auto">
            <a:xfrm>
              <a:off x="2146068" y="5568424"/>
              <a:ext cx="48287" cy="16487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1" name="Freeform 157"/>
            <p:cNvSpPr>
              <a:spLocks noChangeArrowheads="1"/>
            </p:cNvSpPr>
            <p:nvPr/>
          </p:nvSpPr>
          <p:spPr bwMode="auto">
            <a:xfrm>
              <a:off x="2146068" y="5477109"/>
              <a:ext cx="48287" cy="15219"/>
            </a:xfrm>
            <a:custGeom>
              <a:avLst/>
              <a:gdLst>
                <a:gd name="T0" fmla="*/ 2147483647 w 131"/>
                <a:gd name="T1" fmla="*/ 2147483647 h 43"/>
                <a:gd name="T2" fmla="*/ 0 w 131"/>
                <a:gd name="T3" fmla="*/ 2147483647 h 43"/>
                <a:gd name="T4" fmla="*/ 0 w 131"/>
                <a:gd name="T5" fmla="*/ 0 h 43"/>
                <a:gd name="T6" fmla="*/ 2147483647 w 131"/>
                <a:gd name="T7" fmla="*/ 0 h 43"/>
                <a:gd name="T8" fmla="*/ 2147483647 w 131"/>
                <a:gd name="T9" fmla="*/ 2147483647 h 43"/>
                <a:gd name="T10" fmla="*/ 2147483647 w 131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3">
                  <a:moveTo>
                    <a:pt x="65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2"/>
                  </a:lnTo>
                  <a:lnTo>
                    <a:pt x="65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2" name="Freeform 158"/>
            <p:cNvSpPr>
              <a:spLocks noChangeArrowheads="1"/>
            </p:cNvSpPr>
            <p:nvPr/>
          </p:nvSpPr>
          <p:spPr bwMode="auto">
            <a:xfrm>
              <a:off x="2022810" y="5568424"/>
              <a:ext cx="47016" cy="16487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3" name="Freeform 159"/>
            <p:cNvSpPr>
              <a:spLocks noChangeArrowheads="1"/>
            </p:cNvSpPr>
            <p:nvPr/>
          </p:nvSpPr>
          <p:spPr bwMode="auto">
            <a:xfrm>
              <a:off x="2022810" y="5539254"/>
              <a:ext cx="47016" cy="15219"/>
            </a:xfrm>
            <a:custGeom>
              <a:avLst/>
              <a:gdLst>
                <a:gd name="T0" fmla="*/ 2147483647 w 131"/>
                <a:gd name="T1" fmla="*/ 2147483647 h 43"/>
                <a:gd name="T2" fmla="*/ 0 w 131"/>
                <a:gd name="T3" fmla="*/ 2147483647 h 43"/>
                <a:gd name="T4" fmla="*/ 0 w 131"/>
                <a:gd name="T5" fmla="*/ 0 h 43"/>
                <a:gd name="T6" fmla="*/ 2147483647 w 131"/>
                <a:gd name="T7" fmla="*/ 0 h 43"/>
                <a:gd name="T8" fmla="*/ 2147483647 w 131"/>
                <a:gd name="T9" fmla="*/ 2147483647 h 43"/>
                <a:gd name="T10" fmla="*/ 2147483647 w 131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3">
                  <a:moveTo>
                    <a:pt x="65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2"/>
                  </a:lnTo>
                  <a:lnTo>
                    <a:pt x="65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4" name="Freeform 160"/>
            <p:cNvSpPr>
              <a:spLocks noChangeArrowheads="1"/>
            </p:cNvSpPr>
            <p:nvPr/>
          </p:nvSpPr>
          <p:spPr bwMode="auto">
            <a:xfrm>
              <a:off x="2022810" y="5507547"/>
              <a:ext cx="47016" cy="15219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5" name="Freeform 161"/>
            <p:cNvSpPr>
              <a:spLocks noChangeArrowheads="1"/>
            </p:cNvSpPr>
            <p:nvPr/>
          </p:nvSpPr>
          <p:spPr bwMode="auto">
            <a:xfrm>
              <a:off x="2022810" y="5477109"/>
              <a:ext cx="47016" cy="15219"/>
            </a:xfrm>
            <a:custGeom>
              <a:avLst/>
              <a:gdLst>
                <a:gd name="T0" fmla="*/ 2147483647 w 131"/>
                <a:gd name="T1" fmla="*/ 2147483647 h 43"/>
                <a:gd name="T2" fmla="*/ 0 w 131"/>
                <a:gd name="T3" fmla="*/ 2147483647 h 43"/>
                <a:gd name="T4" fmla="*/ 0 w 131"/>
                <a:gd name="T5" fmla="*/ 0 h 43"/>
                <a:gd name="T6" fmla="*/ 2147483647 w 131"/>
                <a:gd name="T7" fmla="*/ 0 h 43"/>
                <a:gd name="T8" fmla="*/ 2147483647 w 131"/>
                <a:gd name="T9" fmla="*/ 2147483647 h 43"/>
                <a:gd name="T10" fmla="*/ 2147483647 w 131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3">
                  <a:moveTo>
                    <a:pt x="65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2"/>
                  </a:lnTo>
                  <a:lnTo>
                    <a:pt x="65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6" name="Freeform 162"/>
            <p:cNvSpPr>
              <a:spLocks noChangeArrowheads="1"/>
            </p:cNvSpPr>
            <p:nvPr/>
          </p:nvSpPr>
          <p:spPr bwMode="auto">
            <a:xfrm>
              <a:off x="1992313" y="5600131"/>
              <a:ext cx="109281" cy="16488"/>
            </a:xfrm>
            <a:custGeom>
              <a:avLst/>
              <a:gdLst>
                <a:gd name="T0" fmla="*/ 2147483647 w 303"/>
                <a:gd name="T1" fmla="*/ 2147483647 h 43"/>
                <a:gd name="T2" fmla="*/ 0 w 303"/>
                <a:gd name="T3" fmla="*/ 2147483647 h 43"/>
                <a:gd name="T4" fmla="*/ 0 w 303"/>
                <a:gd name="T5" fmla="*/ 0 h 43"/>
                <a:gd name="T6" fmla="*/ 2147483647 w 303"/>
                <a:gd name="T7" fmla="*/ 0 h 43"/>
                <a:gd name="T8" fmla="*/ 2147483647 w 303"/>
                <a:gd name="T9" fmla="*/ 2147483647 h 43"/>
                <a:gd name="T10" fmla="*/ 2147483647 w 303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3" h="43">
                  <a:moveTo>
                    <a:pt x="151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302" y="42"/>
                  </a:lnTo>
                  <a:lnTo>
                    <a:pt x="151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7" name="Freeform 163"/>
            <p:cNvSpPr>
              <a:spLocks noChangeArrowheads="1"/>
            </p:cNvSpPr>
            <p:nvPr/>
          </p:nvSpPr>
          <p:spPr bwMode="auto">
            <a:xfrm>
              <a:off x="1992313" y="5631838"/>
              <a:ext cx="109281" cy="16487"/>
            </a:xfrm>
            <a:custGeom>
              <a:avLst/>
              <a:gdLst>
                <a:gd name="T0" fmla="*/ 2147483647 w 303"/>
                <a:gd name="T1" fmla="*/ 2147483647 h 43"/>
                <a:gd name="T2" fmla="*/ 0 w 303"/>
                <a:gd name="T3" fmla="*/ 2147483647 h 43"/>
                <a:gd name="T4" fmla="*/ 0 w 303"/>
                <a:gd name="T5" fmla="*/ 0 h 43"/>
                <a:gd name="T6" fmla="*/ 2147483647 w 303"/>
                <a:gd name="T7" fmla="*/ 0 h 43"/>
                <a:gd name="T8" fmla="*/ 2147483647 w 303"/>
                <a:gd name="T9" fmla="*/ 2147483647 h 43"/>
                <a:gd name="T10" fmla="*/ 2147483647 w 303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3" h="43">
                  <a:moveTo>
                    <a:pt x="151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302" y="42"/>
                  </a:lnTo>
                  <a:lnTo>
                    <a:pt x="151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8" name="Freeform 164"/>
            <p:cNvSpPr>
              <a:spLocks noChangeArrowheads="1"/>
            </p:cNvSpPr>
            <p:nvPr/>
          </p:nvSpPr>
          <p:spPr bwMode="auto">
            <a:xfrm>
              <a:off x="1992313" y="5414963"/>
              <a:ext cx="109281" cy="16488"/>
            </a:xfrm>
            <a:custGeom>
              <a:avLst/>
              <a:gdLst>
                <a:gd name="T0" fmla="*/ 2147483647 w 303"/>
                <a:gd name="T1" fmla="*/ 2147483647 h 43"/>
                <a:gd name="T2" fmla="*/ 0 w 303"/>
                <a:gd name="T3" fmla="*/ 2147483647 h 43"/>
                <a:gd name="T4" fmla="*/ 0 w 303"/>
                <a:gd name="T5" fmla="*/ 0 h 43"/>
                <a:gd name="T6" fmla="*/ 2147483647 w 303"/>
                <a:gd name="T7" fmla="*/ 0 h 43"/>
                <a:gd name="T8" fmla="*/ 2147483647 w 303"/>
                <a:gd name="T9" fmla="*/ 2147483647 h 43"/>
                <a:gd name="T10" fmla="*/ 2147483647 w 303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3" h="43">
                  <a:moveTo>
                    <a:pt x="151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302" y="42"/>
                  </a:lnTo>
                  <a:lnTo>
                    <a:pt x="151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9" name="Freeform 165"/>
            <p:cNvSpPr>
              <a:spLocks noChangeArrowheads="1"/>
            </p:cNvSpPr>
            <p:nvPr/>
          </p:nvSpPr>
          <p:spPr bwMode="auto">
            <a:xfrm>
              <a:off x="1992313" y="5445402"/>
              <a:ext cx="109281" cy="15219"/>
            </a:xfrm>
            <a:custGeom>
              <a:avLst/>
              <a:gdLst>
                <a:gd name="T0" fmla="*/ 2147483647 w 303"/>
                <a:gd name="T1" fmla="*/ 2147483647 h 44"/>
                <a:gd name="T2" fmla="*/ 0 w 303"/>
                <a:gd name="T3" fmla="*/ 2147483647 h 44"/>
                <a:gd name="T4" fmla="*/ 0 w 303"/>
                <a:gd name="T5" fmla="*/ 0 h 44"/>
                <a:gd name="T6" fmla="*/ 2147483647 w 303"/>
                <a:gd name="T7" fmla="*/ 0 h 44"/>
                <a:gd name="T8" fmla="*/ 2147483647 w 303"/>
                <a:gd name="T9" fmla="*/ 2147483647 h 44"/>
                <a:gd name="T10" fmla="*/ 2147483647 w 303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3" h="44">
                  <a:moveTo>
                    <a:pt x="151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302" y="43"/>
                  </a:lnTo>
                  <a:lnTo>
                    <a:pt x="151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0" name="Freeform 166"/>
            <p:cNvSpPr>
              <a:spLocks noChangeArrowheads="1"/>
            </p:cNvSpPr>
            <p:nvPr/>
          </p:nvSpPr>
          <p:spPr bwMode="auto">
            <a:xfrm>
              <a:off x="2317613" y="5414963"/>
              <a:ext cx="94032" cy="16488"/>
            </a:xfrm>
            <a:custGeom>
              <a:avLst/>
              <a:gdLst>
                <a:gd name="T0" fmla="*/ 0 w 260"/>
                <a:gd name="T1" fmla="*/ 0 h 43"/>
                <a:gd name="T2" fmla="*/ 2147483647 w 260"/>
                <a:gd name="T3" fmla="*/ 0 h 43"/>
                <a:gd name="T4" fmla="*/ 2147483647 w 260"/>
                <a:gd name="T5" fmla="*/ 2147483647 h 43"/>
                <a:gd name="T6" fmla="*/ 0 w 260"/>
                <a:gd name="T7" fmla="*/ 2147483647 h 43"/>
                <a:gd name="T8" fmla="*/ 0 w 260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0" h="43">
                  <a:moveTo>
                    <a:pt x="0" y="0"/>
                  </a:moveTo>
                  <a:lnTo>
                    <a:pt x="245" y="0"/>
                  </a:lnTo>
                  <a:cubicBezTo>
                    <a:pt x="251" y="14"/>
                    <a:pt x="254" y="22"/>
                    <a:pt x="259" y="42"/>
                  </a:cubicBezTo>
                  <a:lnTo>
                    <a:pt x="0" y="42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1" name="Freeform 167"/>
            <p:cNvSpPr>
              <a:spLocks noChangeArrowheads="1"/>
            </p:cNvSpPr>
            <p:nvPr/>
          </p:nvSpPr>
          <p:spPr bwMode="auto">
            <a:xfrm>
              <a:off x="2317613" y="5445402"/>
              <a:ext cx="105468" cy="15219"/>
            </a:xfrm>
            <a:custGeom>
              <a:avLst/>
              <a:gdLst>
                <a:gd name="T0" fmla="*/ 0 w 289"/>
                <a:gd name="T1" fmla="*/ 0 h 44"/>
                <a:gd name="T2" fmla="*/ 2147483647 w 289"/>
                <a:gd name="T3" fmla="*/ 0 h 44"/>
                <a:gd name="T4" fmla="*/ 2147483647 w 289"/>
                <a:gd name="T5" fmla="*/ 2147483647 h 44"/>
                <a:gd name="T6" fmla="*/ 0 w 289"/>
                <a:gd name="T7" fmla="*/ 2147483647 h 44"/>
                <a:gd name="T8" fmla="*/ 0 w 289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9" h="44">
                  <a:moveTo>
                    <a:pt x="0" y="0"/>
                  </a:moveTo>
                  <a:lnTo>
                    <a:pt x="274" y="0"/>
                  </a:lnTo>
                  <a:lnTo>
                    <a:pt x="288" y="43"/>
                  </a:lnTo>
                  <a:lnTo>
                    <a:pt x="0" y="43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2" name="Freeform 168"/>
            <p:cNvSpPr>
              <a:spLocks noChangeArrowheads="1"/>
            </p:cNvSpPr>
            <p:nvPr/>
          </p:nvSpPr>
          <p:spPr bwMode="auto">
            <a:xfrm>
              <a:off x="2473909" y="5414963"/>
              <a:ext cx="91491" cy="16488"/>
            </a:xfrm>
            <a:custGeom>
              <a:avLst/>
              <a:gdLst>
                <a:gd name="T0" fmla="*/ 2147483647 w 257"/>
                <a:gd name="T1" fmla="*/ 0 h 43"/>
                <a:gd name="T2" fmla="*/ 2147483647 w 257"/>
                <a:gd name="T3" fmla="*/ 2147483647 h 43"/>
                <a:gd name="T4" fmla="*/ 0 w 257"/>
                <a:gd name="T5" fmla="*/ 2147483647 h 43"/>
                <a:gd name="T6" fmla="*/ 2147483647 w 257"/>
                <a:gd name="T7" fmla="*/ 0 h 43"/>
                <a:gd name="T8" fmla="*/ 2147483647 w 257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7" h="43">
                  <a:moveTo>
                    <a:pt x="256" y="0"/>
                  </a:moveTo>
                  <a:lnTo>
                    <a:pt x="256" y="42"/>
                  </a:lnTo>
                  <a:lnTo>
                    <a:pt x="0" y="42"/>
                  </a:lnTo>
                  <a:lnTo>
                    <a:pt x="14" y="0"/>
                  </a:lnTo>
                  <a:lnTo>
                    <a:pt x="256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3" name="Freeform 169"/>
            <p:cNvSpPr>
              <a:spLocks noChangeArrowheads="1"/>
            </p:cNvSpPr>
            <p:nvPr/>
          </p:nvSpPr>
          <p:spPr bwMode="auto">
            <a:xfrm>
              <a:off x="2462473" y="5445402"/>
              <a:ext cx="102927" cy="15219"/>
            </a:xfrm>
            <a:custGeom>
              <a:avLst/>
              <a:gdLst>
                <a:gd name="T0" fmla="*/ 2147483647 w 286"/>
                <a:gd name="T1" fmla="*/ 2147483647 h 44"/>
                <a:gd name="T2" fmla="*/ 0 w 286"/>
                <a:gd name="T3" fmla="*/ 2147483647 h 44"/>
                <a:gd name="T4" fmla="*/ 2147483647 w 286"/>
                <a:gd name="T5" fmla="*/ 0 h 44"/>
                <a:gd name="T6" fmla="*/ 2147483647 w 286"/>
                <a:gd name="T7" fmla="*/ 0 h 44"/>
                <a:gd name="T8" fmla="*/ 2147483647 w 286"/>
                <a:gd name="T9" fmla="*/ 2147483647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6" h="44">
                  <a:moveTo>
                    <a:pt x="285" y="43"/>
                  </a:moveTo>
                  <a:lnTo>
                    <a:pt x="0" y="43"/>
                  </a:lnTo>
                  <a:lnTo>
                    <a:pt x="15" y="0"/>
                  </a:lnTo>
                  <a:lnTo>
                    <a:pt x="285" y="0"/>
                  </a:lnTo>
                  <a:lnTo>
                    <a:pt x="28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4" name="Freeform 170"/>
            <p:cNvSpPr>
              <a:spLocks noChangeArrowheads="1"/>
            </p:cNvSpPr>
            <p:nvPr/>
          </p:nvSpPr>
          <p:spPr bwMode="auto">
            <a:xfrm>
              <a:off x="2487887" y="5600131"/>
              <a:ext cx="77513" cy="16488"/>
            </a:xfrm>
            <a:custGeom>
              <a:avLst/>
              <a:gdLst>
                <a:gd name="T0" fmla="*/ 2147483647 w 215"/>
                <a:gd name="T1" fmla="*/ 2147483647 h 43"/>
                <a:gd name="T2" fmla="*/ 0 w 215"/>
                <a:gd name="T3" fmla="*/ 2147483647 h 43"/>
                <a:gd name="T4" fmla="*/ 0 w 215"/>
                <a:gd name="T5" fmla="*/ 0 h 43"/>
                <a:gd name="T6" fmla="*/ 2147483647 w 215"/>
                <a:gd name="T7" fmla="*/ 0 h 43"/>
                <a:gd name="T8" fmla="*/ 2147483647 w 215"/>
                <a:gd name="T9" fmla="*/ 2147483647 h 43"/>
                <a:gd name="T10" fmla="*/ 2147483647 w 215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5" h="43">
                  <a:moveTo>
                    <a:pt x="107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214" y="0"/>
                  </a:lnTo>
                  <a:lnTo>
                    <a:pt x="214" y="42"/>
                  </a:lnTo>
                  <a:lnTo>
                    <a:pt x="107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5" name="Freeform 171"/>
            <p:cNvSpPr>
              <a:spLocks noChangeArrowheads="1"/>
            </p:cNvSpPr>
            <p:nvPr/>
          </p:nvSpPr>
          <p:spPr bwMode="auto">
            <a:xfrm>
              <a:off x="2487887" y="5631838"/>
              <a:ext cx="77513" cy="16487"/>
            </a:xfrm>
            <a:custGeom>
              <a:avLst/>
              <a:gdLst>
                <a:gd name="T0" fmla="*/ 2147483647 w 215"/>
                <a:gd name="T1" fmla="*/ 2147483647 h 43"/>
                <a:gd name="T2" fmla="*/ 0 w 215"/>
                <a:gd name="T3" fmla="*/ 2147483647 h 43"/>
                <a:gd name="T4" fmla="*/ 0 w 215"/>
                <a:gd name="T5" fmla="*/ 0 h 43"/>
                <a:gd name="T6" fmla="*/ 2147483647 w 215"/>
                <a:gd name="T7" fmla="*/ 0 h 43"/>
                <a:gd name="T8" fmla="*/ 2147483647 w 215"/>
                <a:gd name="T9" fmla="*/ 2147483647 h 43"/>
                <a:gd name="T10" fmla="*/ 2147483647 w 215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5" h="43">
                  <a:moveTo>
                    <a:pt x="107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214" y="0"/>
                  </a:lnTo>
                  <a:lnTo>
                    <a:pt x="214" y="42"/>
                  </a:lnTo>
                  <a:lnTo>
                    <a:pt x="107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6" name="Freeform 172"/>
            <p:cNvSpPr>
              <a:spLocks noChangeArrowheads="1"/>
            </p:cNvSpPr>
            <p:nvPr/>
          </p:nvSpPr>
          <p:spPr bwMode="auto">
            <a:xfrm>
              <a:off x="2437059" y="5631838"/>
              <a:ext cx="11436" cy="16487"/>
            </a:xfrm>
            <a:custGeom>
              <a:avLst/>
              <a:gdLst>
                <a:gd name="T0" fmla="*/ 2147483647 w 29"/>
                <a:gd name="T1" fmla="*/ 2147483647 h 46"/>
                <a:gd name="T2" fmla="*/ 0 w 29"/>
                <a:gd name="T3" fmla="*/ 0 h 46"/>
                <a:gd name="T4" fmla="*/ 2147483647 w 29"/>
                <a:gd name="T5" fmla="*/ 0 h 46"/>
                <a:gd name="T6" fmla="*/ 2147483647 w 29"/>
                <a:gd name="T7" fmla="*/ 2147483647 h 4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9" h="46">
                  <a:moveTo>
                    <a:pt x="14" y="45"/>
                  </a:moveTo>
                  <a:lnTo>
                    <a:pt x="0" y="0"/>
                  </a:lnTo>
                  <a:lnTo>
                    <a:pt x="28" y="0"/>
                  </a:lnTo>
                  <a:lnTo>
                    <a:pt x="14" y="45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7" name="Freeform 173"/>
            <p:cNvSpPr>
              <a:spLocks noChangeArrowheads="1"/>
            </p:cNvSpPr>
            <p:nvPr/>
          </p:nvSpPr>
          <p:spPr bwMode="auto">
            <a:xfrm>
              <a:off x="2425623" y="5600131"/>
              <a:ext cx="31768" cy="16488"/>
            </a:xfrm>
            <a:custGeom>
              <a:avLst/>
              <a:gdLst>
                <a:gd name="T0" fmla="*/ 2147483647 w 88"/>
                <a:gd name="T1" fmla="*/ 2147483647 h 43"/>
                <a:gd name="T2" fmla="*/ 2147483647 w 88"/>
                <a:gd name="T3" fmla="*/ 2147483647 h 43"/>
                <a:gd name="T4" fmla="*/ 0 w 88"/>
                <a:gd name="T5" fmla="*/ 0 h 43"/>
                <a:gd name="T6" fmla="*/ 2147483647 w 88"/>
                <a:gd name="T7" fmla="*/ 0 h 43"/>
                <a:gd name="T8" fmla="*/ 2147483647 w 88"/>
                <a:gd name="T9" fmla="*/ 2147483647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8" h="43">
                  <a:moveTo>
                    <a:pt x="73" y="42"/>
                  </a:moveTo>
                  <a:lnTo>
                    <a:pt x="17" y="42"/>
                  </a:lnTo>
                  <a:cubicBezTo>
                    <a:pt x="11" y="28"/>
                    <a:pt x="8" y="20"/>
                    <a:pt x="0" y="0"/>
                  </a:cubicBezTo>
                  <a:lnTo>
                    <a:pt x="87" y="0"/>
                  </a:lnTo>
                  <a:lnTo>
                    <a:pt x="73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8" name="Freeform 174"/>
            <p:cNvSpPr>
              <a:spLocks noChangeArrowheads="1"/>
            </p:cNvSpPr>
            <p:nvPr/>
          </p:nvSpPr>
          <p:spPr bwMode="auto">
            <a:xfrm>
              <a:off x="2416728" y="5570961"/>
              <a:ext cx="52098" cy="15219"/>
            </a:xfrm>
            <a:custGeom>
              <a:avLst/>
              <a:gdLst>
                <a:gd name="T0" fmla="*/ 2147483647 w 145"/>
                <a:gd name="T1" fmla="*/ 2147483647 h 44"/>
                <a:gd name="T2" fmla="*/ 2147483647 w 145"/>
                <a:gd name="T3" fmla="*/ 2147483647 h 44"/>
                <a:gd name="T4" fmla="*/ 0 w 145"/>
                <a:gd name="T5" fmla="*/ 0 h 44"/>
                <a:gd name="T6" fmla="*/ 2147483647 w 145"/>
                <a:gd name="T7" fmla="*/ 0 h 44"/>
                <a:gd name="T8" fmla="*/ 2147483647 w 145"/>
                <a:gd name="T9" fmla="*/ 2147483647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5" h="44">
                  <a:moveTo>
                    <a:pt x="129" y="43"/>
                  </a:moveTo>
                  <a:lnTo>
                    <a:pt x="14" y="43"/>
                  </a:lnTo>
                  <a:cubicBezTo>
                    <a:pt x="5" y="20"/>
                    <a:pt x="5" y="20"/>
                    <a:pt x="0" y="0"/>
                  </a:cubicBezTo>
                  <a:lnTo>
                    <a:pt x="144" y="0"/>
                  </a:lnTo>
                  <a:lnTo>
                    <a:pt x="129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9" name="Freeform 175"/>
            <p:cNvSpPr>
              <a:spLocks noChangeArrowheads="1"/>
            </p:cNvSpPr>
            <p:nvPr/>
          </p:nvSpPr>
          <p:spPr bwMode="auto">
            <a:xfrm>
              <a:off x="2146068" y="5539254"/>
              <a:ext cx="146131" cy="15219"/>
            </a:xfrm>
            <a:custGeom>
              <a:avLst/>
              <a:gdLst>
                <a:gd name="T0" fmla="*/ 0 w 407"/>
                <a:gd name="T1" fmla="*/ 0 h 43"/>
                <a:gd name="T2" fmla="*/ 2147483647 w 407"/>
                <a:gd name="T3" fmla="*/ 0 h 43"/>
                <a:gd name="T4" fmla="*/ 2147483647 w 407"/>
                <a:gd name="T5" fmla="*/ 2147483647 h 43"/>
                <a:gd name="T6" fmla="*/ 0 w 407"/>
                <a:gd name="T7" fmla="*/ 2147483647 h 43"/>
                <a:gd name="T8" fmla="*/ 0 w 407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7" h="43">
                  <a:moveTo>
                    <a:pt x="0" y="0"/>
                  </a:moveTo>
                  <a:lnTo>
                    <a:pt x="372" y="0"/>
                  </a:lnTo>
                  <a:cubicBezTo>
                    <a:pt x="386" y="11"/>
                    <a:pt x="398" y="25"/>
                    <a:pt x="406" y="42"/>
                  </a:cubicBezTo>
                  <a:lnTo>
                    <a:pt x="0" y="42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0" name="Freeform 176"/>
            <p:cNvSpPr>
              <a:spLocks noChangeArrowheads="1"/>
            </p:cNvSpPr>
            <p:nvPr/>
          </p:nvSpPr>
          <p:spPr bwMode="auto">
            <a:xfrm>
              <a:off x="2240100" y="5570961"/>
              <a:ext cx="62265" cy="15219"/>
            </a:xfrm>
            <a:custGeom>
              <a:avLst/>
              <a:gdLst>
                <a:gd name="T0" fmla="*/ 2147483647 w 174"/>
                <a:gd name="T1" fmla="*/ 2147483647 h 44"/>
                <a:gd name="T2" fmla="*/ 0 w 174"/>
                <a:gd name="T3" fmla="*/ 2147483647 h 44"/>
                <a:gd name="T4" fmla="*/ 0 w 174"/>
                <a:gd name="T5" fmla="*/ 0 h 44"/>
                <a:gd name="T6" fmla="*/ 2147483647 w 174"/>
                <a:gd name="T7" fmla="*/ 0 h 44"/>
                <a:gd name="T8" fmla="*/ 2147483647 w 174"/>
                <a:gd name="T9" fmla="*/ 2147483647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4" h="44">
                  <a:moveTo>
                    <a:pt x="173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67" y="0"/>
                  </a:lnTo>
                  <a:cubicBezTo>
                    <a:pt x="170" y="14"/>
                    <a:pt x="173" y="29"/>
                    <a:pt x="173" y="43"/>
                  </a:cubicBez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1" name="Freeform 177"/>
            <p:cNvSpPr>
              <a:spLocks noChangeArrowheads="1"/>
            </p:cNvSpPr>
            <p:nvPr/>
          </p:nvSpPr>
          <p:spPr bwMode="auto">
            <a:xfrm>
              <a:off x="2115571" y="5600131"/>
              <a:ext cx="184252" cy="16488"/>
            </a:xfrm>
            <a:custGeom>
              <a:avLst/>
              <a:gdLst>
                <a:gd name="T0" fmla="*/ 0 w 512"/>
                <a:gd name="T1" fmla="*/ 2147483647 h 43"/>
                <a:gd name="T2" fmla="*/ 0 w 512"/>
                <a:gd name="T3" fmla="*/ 0 h 43"/>
                <a:gd name="T4" fmla="*/ 2147483647 w 512"/>
                <a:gd name="T5" fmla="*/ 0 h 43"/>
                <a:gd name="T6" fmla="*/ 2147483647 w 512"/>
                <a:gd name="T7" fmla="*/ 2147483647 h 43"/>
                <a:gd name="T8" fmla="*/ 0 w 512"/>
                <a:gd name="T9" fmla="*/ 2147483647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2" h="43">
                  <a:moveTo>
                    <a:pt x="0" y="42"/>
                  </a:moveTo>
                  <a:lnTo>
                    <a:pt x="0" y="0"/>
                  </a:lnTo>
                  <a:lnTo>
                    <a:pt x="511" y="0"/>
                  </a:lnTo>
                  <a:cubicBezTo>
                    <a:pt x="508" y="14"/>
                    <a:pt x="502" y="28"/>
                    <a:pt x="494" y="42"/>
                  </a:cubicBezTo>
                  <a:lnTo>
                    <a:pt x="0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2" name="Freeform 178"/>
            <p:cNvSpPr>
              <a:spLocks noChangeArrowheads="1"/>
            </p:cNvSpPr>
            <p:nvPr/>
          </p:nvSpPr>
          <p:spPr bwMode="auto">
            <a:xfrm>
              <a:off x="2115571" y="5631838"/>
              <a:ext cx="165191" cy="16487"/>
            </a:xfrm>
            <a:custGeom>
              <a:avLst/>
              <a:gdLst>
                <a:gd name="T0" fmla="*/ 0 w 458"/>
                <a:gd name="T1" fmla="*/ 2147483647 h 44"/>
                <a:gd name="T2" fmla="*/ 0 w 458"/>
                <a:gd name="T3" fmla="*/ 0 h 44"/>
                <a:gd name="T4" fmla="*/ 2147483647 w 458"/>
                <a:gd name="T5" fmla="*/ 0 h 44"/>
                <a:gd name="T6" fmla="*/ 2147483647 w 458"/>
                <a:gd name="T7" fmla="*/ 2147483647 h 44"/>
                <a:gd name="T8" fmla="*/ 0 w 458"/>
                <a:gd name="T9" fmla="*/ 2147483647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8" h="44">
                  <a:moveTo>
                    <a:pt x="0" y="43"/>
                  </a:moveTo>
                  <a:lnTo>
                    <a:pt x="0" y="0"/>
                  </a:lnTo>
                  <a:lnTo>
                    <a:pt x="457" y="0"/>
                  </a:lnTo>
                  <a:cubicBezTo>
                    <a:pt x="429" y="26"/>
                    <a:pt x="387" y="43"/>
                    <a:pt x="344" y="43"/>
                  </a:cubicBezTo>
                  <a:lnTo>
                    <a:pt x="0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3" name="Freeform 179"/>
            <p:cNvSpPr>
              <a:spLocks noChangeArrowheads="1"/>
            </p:cNvSpPr>
            <p:nvPr/>
          </p:nvSpPr>
          <p:spPr bwMode="auto">
            <a:xfrm>
              <a:off x="2146068" y="5508815"/>
              <a:ext cx="147402" cy="15219"/>
            </a:xfrm>
            <a:custGeom>
              <a:avLst/>
              <a:gdLst>
                <a:gd name="T0" fmla="*/ 0 w 410"/>
                <a:gd name="T1" fmla="*/ 2147483647 h 44"/>
                <a:gd name="T2" fmla="*/ 0 w 410"/>
                <a:gd name="T3" fmla="*/ 0 h 44"/>
                <a:gd name="T4" fmla="*/ 2147483647 w 410"/>
                <a:gd name="T5" fmla="*/ 0 h 44"/>
                <a:gd name="T6" fmla="*/ 2147483647 w 410"/>
                <a:gd name="T7" fmla="*/ 2147483647 h 44"/>
                <a:gd name="T8" fmla="*/ 0 w 410"/>
                <a:gd name="T9" fmla="*/ 2147483647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0" h="44">
                  <a:moveTo>
                    <a:pt x="0" y="43"/>
                  </a:moveTo>
                  <a:lnTo>
                    <a:pt x="0" y="0"/>
                  </a:lnTo>
                  <a:lnTo>
                    <a:pt x="409" y="0"/>
                  </a:lnTo>
                  <a:cubicBezTo>
                    <a:pt x="398" y="14"/>
                    <a:pt x="386" y="31"/>
                    <a:pt x="372" y="43"/>
                  </a:cubicBezTo>
                  <a:lnTo>
                    <a:pt x="0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4" name="Freeform 180"/>
            <p:cNvSpPr>
              <a:spLocks noChangeArrowheads="1"/>
            </p:cNvSpPr>
            <p:nvPr/>
          </p:nvSpPr>
          <p:spPr bwMode="auto">
            <a:xfrm>
              <a:off x="2240100" y="5477109"/>
              <a:ext cx="62265" cy="15219"/>
            </a:xfrm>
            <a:custGeom>
              <a:avLst/>
              <a:gdLst>
                <a:gd name="T0" fmla="*/ 2147483647 w 174"/>
                <a:gd name="T1" fmla="*/ 2147483647 h 43"/>
                <a:gd name="T2" fmla="*/ 0 w 174"/>
                <a:gd name="T3" fmla="*/ 2147483647 h 43"/>
                <a:gd name="T4" fmla="*/ 0 w 174"/>
                <a:gd name="T5" fmla="*/ 0 h 43"/>
                <a:gd name="T6" fmla="*/ 2147483647 w 174"/>
                <a:gd name="T7" fmla="*/ 0 h 43"/>
                <a:gd name="T8" fmla="*/ 2147483647 w 174"/>
                <a:gd name="T9" fmla="*/ 2147483647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4" h="43">
                  <a:moveTo>
                    <a:pt x="167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173" y="0"/>
                  </a:lnTo>
                  <a:cubicBezTo>
                    <a:pt x="173" y="14"/>
                    <a:pt x="170" y="28"/>
                    <a:pt x="167" y="42"/>
                  </a:cubicBez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5" name="Freeform 181"/>
            <p:cNvSpPr>
              <a:spLocks noChangeArrowheads="1"/>
            </p:cNvSpPr>
            <p:nvPr/>
          </p:nvSpPr>
          <p:spPr bwMode="auto">
            <a:xfrm>
              <a:off x="2115571" y="5414963"/>
              <a:ext cx="165191" cy="16488"/>
            </a:xfrm>
            <a:custGeom>
              <a:avLst/>
              <a:gdLst>
                <a:gd name="T0" fmla="*/ 0 w 458"/>
                <a:gd name="T1" fmla="*/ 0 h 43"/>
                <a:gd name="T2" fmla="*/ 2147483647 w 458"/>
                <a:gd name="T3" fmla="*/ 0 h 43"/>
                <a:gd name="T4" fmla="*/ 2147483647 w 458"/>
                <a:gd name="T5" fmla="*/ 2147483647 h 43"/>
                <a:gd name="T6" fmla="*/ 0 w 458"/>
                <a:gd name="T7" fmla="*/ 2147483647 h 43"/>
                <a:gd name="T8" fmla="*/ 0 w 458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8" h="43">
                  <a:moveTo>
                    <a:pt x="0" y="0"/>
                  </a:moveTo>
                  <a:lnTo>
                    <a:pt x="344" y="0"/>
                  </a:lnTo>
                  <a:cubicBezTo>
                    <a:pt x="387" y="0"/>
                    <a:pt x="426" y="14"/>
                    <a:pt x="457" y="42"/>
                  </a:cubicBezTo>
                  <a:lnTo>
                    <a:pt x="0" y="42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6" name="Freeform 182"/>
            <p:cNvSpPr>
              <a:spLocks noChangeArrowheads="1"/>
            </p:cNvSpPr>
            <p:nvPr/>
          </p:nvSpPr>
          <p:spPr bwMode="auto">
            <a:xfrm>
              <a:off x="2115571" y="5445402"/>
              <a:ext cx="184252" cy="15219"/>
            </a:xfrm>
            <a:custGeom>
              <a:avLst/>
              <a:gdLst>
                <a:gd name="T0" fmla="*/ 0 w 512"/>
                <a:gd name="T1" fmla="*/ 2147483647 h 44"/>
                <a:gd name="T2" fmla="*/ 0 w 512"/>
                <a:gd name="T3" fmla="*/ 0 h 44"/>
                <a:gd name="T4" fmla="*/ 2147483647 w 512"/>
                <a:gd name="T5" fmla="*/ 0 h 44"/>
                <a:gd name="T6" fmla="*/ 2147483647 w 512"/>
                <a:gd name="T7" fmla="*/ 2147483647 h 44"/>
                <a:gd name="T8" fmla="*/ 0 w 512"/>
                <a:gd name="T9" fmla="*/ 2147483647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2" h="44">
                  <a:moveTo>
                    <a:pt x="0" y="43"/>
                  </a:moveTo>
                  <a:lnTo>
                    <a:pt x="0" y="0"/>
                  </a:lnTo>
                  <a:lnTo>
                    <a:pt x="494" y="0"/>
                  </a:lnTo>
                  <a:cubicBezTo>
                    <a:pt x="500" y="12"/>
                    <a:pt x="508" y="28"/>
                    <a:pt x="511" y="43"/>
                  </a:cubicBezTo>
                  <a:lnTo>
                    <a:pt x="0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780" y="1415421"/>
            <a:ext cx="7772400" cy="841567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3800" b="0" cap="none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9780" y="2251278"/>
            <a:ext cx="7772400" cy="618634"/>
          </a:xfrm>
        </p:spPr>
        <p:txBody>
          <a:bodyPr tIns="0"/>
          <a:lstStyle>
            <a:lvl1pPr marL="0" indent="0" algn="l">
              <a:buNone/>
              <a:defRPr sz="2000">
                <a:solidFill>
                  <a:srgbClr val="7CC7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3243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867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005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68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477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ype-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2"/>
          <p:cNvSpPr>
            <a:spLocks noChangeArrowheads="1"/>
          </p:cNvSpPr>
          <p:nvPr userDrawn="1"/>
        </p:nvSpPr>
        <p:spPr bwMode="auto">
          <a:xfrm>
            <a:off x="8497892" y="4867275"/>
            <a:ext cx="623887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fld id="{45FF7D52-ACA7-6543-9D70-F0C88A253C3B}" type="slidenum">
              <a:rPr lang="en-US" sz="700">
                <a:solidFill>
                  <a:srgbClr val="FFFFFF"/>
                </a:solidFill>
              </a:rPr>
              <a:pPr/>
              <a:t>‹#›</a:t>
            </a:fld>
            <a:endParaRPr lang="en-US" sz="700" dirty="0">
              <a:solidFill>
                <a:srgbClr val="FFFFFF"/>
              </a:solidFill>
            </a:endParaRPr>
          </a:p>
        </p:txBody>
      </p:sp>
      <p:sp>
        <p:nvSpPr>
          <p:cNvPr id="4" name="Rectangle 23"/>
          <p:cNvSpPr>
            <a:spLocks noChangeArrowheads="1"/>
          </p:cNvSpPr>
          <p:nvPr userDrawn="1"/>
        </p:nvSpPr>
        <p:spPr bwMode="auto">
          <a:xfrm>
            <a:off x="6634163" y="4867275"/>
            <a:ext cx="1192212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sz="700" dirty="0">
                <a:solidFill>
                  <a:srgbClr val="FFFFFF"/>
                </a:solidFill>
              </a:rPr>
              <a:t>© 2016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926" y="475613"/>
            <a:ext cx="8387210" cy="643766"/>
          </a:xfrm>
        </p:spPr>
        <p:txBody>
          <a:bodyPr>
            <a:sp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lang="en-US" sz="4000" kern="1200" baseline="0" dirty="0">
                <a:solidFill>
                  <a:srgbClr val="FFFFFF"/>
                </a:solidFill>
                <a:latin typeface="Helvetica Neue Light"/>
                <a:ea typeface="+mj-ea"/>
                <a:cs typeface="Helvetica Neue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862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93688" y="44451"/>
            <a:ext cx="8393112" cy="660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93688" y="901702"/>
            <a:ext cx="8393112" cy="36925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0" y="704850"/>
            <a:ext cx="9144000" cy="0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0" name="Rectangle 2"/>
          <p:cNvSpPr>
            <a:spLocks noChangeArrowheads="1"/>
          </p:cNvSpPr>
          <p:nvPr userDrawn="1"/>
        </p:nvSpPr>
        <p:spPr bwMode="auto">
          <a:xfrm>
            <a:off x="8667750" y="4813301"/>
            <a:ext cx="32573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fld id="{C5B8E9DC-5A2F-3746-BC66-D31D97FA3932}" type="slidenum">
              <a:rPr lang="en-US" sz="900">
                <a:solidFill>
                  <a:srgbClr val="4178BE"/>
                </a:solidFill>
              </a:rPr>
              <a:pPr/>
              <a:t>‹#›</a:t>
            </a:fld>
            <a:endParaRPr lang="en-US" sz="2000" dirty="0">
              <a:solidFill>
                <a:srgbClr val="4178BE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accent1"/>
          </a:solidFill>
          <a:latin typeface="Helvetica Neue Light"/>
          <a:ea typeface="ＭＳ Ｐゴシック" charset="0"/>
          <a:cs typeface="Helvetica Neue Light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Helvetica Neue Light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Helvetica Neue Light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Helvetica Neue Light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Helvetica Neue Light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9pPr>
    </p:titleStyle>
    <p:bodyStyle>
      <a:lvl1pPr marL="180975" indent="-180975" algn="l" defTabSz="457200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Font typeface="Arial" charset="0"/>
        <a:buChar char="•"/>
        <a:defRPr sz="2000" kern="1200">
          <a:solidFill>
            <a:srgbClr val="777677"/>
          </a:solidFill>
          <a:latin typeface="Helvetica Neue Light"/>
          <a:ea typeface="ＭＳ Ｐゴシック" charset="0"/>
          <a:cs typeface="Helvetica Neue Light"/>
        </a:defRPr>
      </a:lvl1pPr>
      <a:lvl2pPr marL="420688" indent="-180975" algn="l" defTabSz="457200" rtl="0" eaLnBrk="0" fontAlgn="base" hangingPunct="0">
        <a:spcBef>
          <a:spcPts val="600"/>
        </a:spcBef>
        <a:spcAft>
          <a:spcPct val="0"/>
        </a:spcAft>
        <a:buFont typeface="Arial" charset="0"/>
        <a:buChar char="–"/>
        <a:defRPr sz="2800" kern="1200">
          <a:solidFill>
            <a:srgbClr val="777677"/>
          </a:solidFill>
          <a:latin typeface="Helvetica Neue Light"/>
          <a:ea typeface="ＭＳ Ｐゴシック" charset="0"/>
          <a:cs typeface="Helvetica Neue Light"/>
        </a:defRPr>
      </a:lvl2pPr>
      <a:lvl3pPr marL="593725" indent="-173038" algn="l" defTabSz="457200" rtl="0" eaLnBrk="0" fontAlgn="base" hangingPunct="0">
        <a:spcBef>
          <a:spcPts val="600"/>
        </a:spcBef>
        <a:spcAft>
          <a:spcPct val="0"/>
        </a:spcAft>
        <a:buFont typeface="Arial" charset="0"/>
        <a:buChar char="•"/>
        <a:defRPr sz="1600" kern="1200">
          <a:solidFill>
            <a:schemeClr val="accent2"/>
          </a:solidFill>
          <a:latin typeface="Helvetica Neue Light"/>
          <a:ea typeface="ＭＳ Ｐゴシック" charset="0"/>
          <a:cs typeface="Helvetica Neue Light"/>
        </a:defRPr>
      </a:lvl3pPr>
      <a:lvl4pPr marL="893763" indent="-300038" algn="l" defTabSz="457200" rtl="0" eaLnBrk="0" fontAlgn="base" hangingPunct="0">
        <a:spcBef>
          <a:spcPts val="600"/>
        </a:spcBef>
        <a:spcAft>
          <a:spcPct val="0"/>
        </a:spcAft>
        <a:buFont typeface="Arial" charset="0"/>
        <a:buChar char="–"/>
        <a:defRPr sz="1400" kern="1200">
          <a:solidFill>
            <a:schemeClr val="accent2"/>
          </a:solidFill>
          <a:latin typeface="Helvetica Neue Light"/>
          <a:ea typeface="ＭＳ Ｐゴシック" charset="0"/>
          <a:cs typeface="Helvetica Neue Light"/>
        </a:defRPr>
      </a:lvl4pPr>
      <a:lvl5pPr marL="1074738" indent="-180975" algn="l" defTabSz="457200" rtl="0" eaLnBrk="0" fontAlgn="base" hangingPunct="0">
        <a:spcBef>
          <a:spcPts val="600"/>
        </a:spcBef>
        <a:spcAft>
          <a:spcPct val="0"/>
        </a:spcAft>
        <a:buFont typeface="Arial" charset="0"/>
        <a:buChar char="»"/>
        <a:defRPr sz="1400" kern="1200">
          <a:solidFill>
            <a:schemeClr val="accent2"/>
          </a:solidFill>
          <a:latin typeface="Helvetica Neue Light"/>
          <a:ea typeface="ＭＳ Ｐゴシック" charset="0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tiff"/><Relationship Id="rId14" Type="http://schemas.openxmlformats.org/officeDocument/2006/relationships/image" Target="../media/image30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tiff"/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jpeg"/><Relationship Id="rId10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ctrTitle"/>
          </p:nvPr>
        </p:nvSpPr>
        <p:spPr>
          <a:xfrm>
            <a:off x="279400" y="1074739"/>
            <a:ext cx="8724903" cy="2532062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atin typeface="Helvetica Neue Light" charset="0"/>
              </a:rPr>
              <a:t/>
            </a:r>
            <a:br>
              <a:rPr lang="en-US" sz="4000" dirty="0" smtClean="0">
                <a:latin typeface="Helvetica Neue Light" charset="0"/>
              </a:rPr>
            </a:br>
            <a:r>
              <a:rPr lang="en-US" sz="4000" dirty="0">
                <a:latin typeface="Helvetica Neue Light" charset="0"/>
              </a:rPr>
              <a:t/>
            </a:r>
            <a:br>
              <a:rPr lang="en-US" sz="4000" dirty="0">
                <a:latin typeface="Helvetica Neue Light" charset="0"/>
              </a:rPr>
            </a:br>
            <a:r>
              <a:rPr lang="en-US" sz="4000" dirty="0">
                <a:latin typeface="Helvetica Neue Light" charset="0"/>
              </a:rPr>
              <a:t>IBM API </a:t>
            </a:r>
            <a:r>
              <a:rPr lang="en-US" sz="4000" dirty="0" smtClean="0">
                <a:latin typeface="Helvetica Neue Light" charset="0"/>
              </a:rPr>
              <a:t>Connect Overview</a:t>
            </a:r>
            <a:br>
              <a:rPr lang="en-US" sz="4000" dirty="0" smtClean="0">
                <a:latin typeface="Helvetica Neue Light" charset="0"/>
              </a:rPr>
            </a:br>
            <a:r>
              <a:rPr lang="en-US" sz="4000" dirty="0" smtClean="0">
                <a:latin typeface="Helvetica Neue Light" charset="0"/>
              </a:rPr>
              <a:t/>
            </a:r>
            <a:br>
              <a:rPr lang="en-US" sz="4000" dirty="0" smtClean="0">
                <a:latin typeface="Helvetica Neue Light" charset="0"/>
              </a:rPr>
            </a:br>
            <a:endParaRPr lang="en-US" sz="2200" i="1" dirty="0">
              <a:latin typeface="Helvetica Neue Light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45"/>
    </mc:Choice>
    <mc:Fallback xmlns="">
      <p:transition spd="slow" advTm="9945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3"/>
          <p:cNvSpPr>
            <a:spLocks noChangeArrowheads="1"/>
          </p:cNvSpPr>
          <p:nvPr/>
        </p:nvSpPr>
        <p:spPr bwMode="auto">
          <a:xfrm>
            <a:off x="357188" y="866777"/>
            <a:ext cx="6094412" cy="1171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671513">
              <a:lnSpc>
                <a:spcPct val="110000"/>
              </a:lnSpc>
            </a:pPr>
            <a:r>
              <a:rPr lang="en-US" sz="1600" dirty="0">
                <a:solidFill>
                  <a:srgbClr val="5B9BD5"/>
                </a:solidFill>
                <a:latin typeface="Helvetica Neue Medium" charset="0"/>
                <a:cs typeface="Helvetica Neue Medium" charset="0"/>
              </a:rPr>
              <a:t>What is API Connect?</a:t>
            </a:r>
          </a:p>
          <a:p>
            <a:pPr marL="282575" lvl="1" defTabSz="671513">
              <a:lnSpc>
                <a:spcPct val="110000"/>
              </a:lnSpc>
            </a:pPr>
            <a:r>
              <a:rPr lang="en-US" sz="1600" dirty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An integrated creation, runtime, management, and security foundation for enterprise grade API’s and Microservices to power modern digital applications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85763" y="2170115"/>
            <a:ext cx="6299200" cy="2796663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671513">
              <a:lnSpc>
                <a:spcPct val="110000"/>
              </a:lnSpc>
              <a:defRPr/>
            </a:pPr>
            <a:r>
              <a:rPr lang="en-US" sz="1600" dirty="0">
                <a:solidFill>
                  <a:srgbClr val="5B9BD5"/>
                </a:solidFill>
                <a:latin typeface="Helvetica Neue Medium"/>
                <a:cs typeface="Helvetica Neue Medium"/>
              </a:rPr>
              <a:t>What does API Connect provide?</a:t>
            </a:r>
          </a:p>
          <a:p>
            <a:pPr marL="538163" indent="-285750">
              <a:lnSpc>
                <a:spcPct val="110000"/>
              </a:lnSpc>
              <a:buFont typeface="Arial"/>
              <a:buChar char="•"/>
              <a:defRPr/>
            </a:pPr>
            <a:r>
              <a:rPr lang="en-US" sz="1600" dirty="0">
                <a:solidFill>
                  <a:srgbClr val="264A60"/>
                </a:solidFill>
                <a:latin typeface="Helvetica Neue Light"/>
                <a:cs typeface="Helvetica Neue Light"/>
              </a:rPr>
              <a:t>Automated, visual and coding options for creating APIs</a:t>
            </a:r>
          </a:p>
          <a:p>
            <a:pPr marL="538163" indent="-285750">
              <a:lnSpc>
                <a:spcPct val="110000"/>
              </a:lnSpc>
              <a:buFont typeface="Arial"/>
              <a:buChar char="•"/>
              <a:defRPr/>
            </a:pPr>
            <a:r>
              <a:rPr lang="en-US" sz="1600" dirty="0">
                <a:solidFill>
                  <a:srgbClr val="264A60"/>
                </a:solidFill>
                <a:latin typeface="Helvetica Neue Light"/>
                <a:cs typeface="Helvetica Neue Light"/>
              </a:rPr>
              <a:t>Node.js and Java support for creating Microservices</a:t>
            </a:r>
          </a:p>
          <a:p>
            <a:pPr marL="538163" indent="-285750">
              <a:lnSpc>
                <a:spcPct val="110000"/>
              </a:lnSpc>
              <a:buFont typeface="Arial"/>
              <a:buChar char="•"/>
              <a:defRPr/>
            </a:pPr>
            <a:r>
              <a:rPr lang="en-US" sz="1600" dirty="0">
                <a:solidFill>
                  <a:srgbClr val="264A60"/>
                </a:solidFill>
                <a:latin typeface="Helvetica Neue Light"/>
                <a:cs typeface="Helvetica Neue Light"/>
              </a:rPr>
              <a:t>Integrated enterprise grade clustering, management and security for Node.js and Java</a:t>
            </a:r>
          </a:p>
          <a:p>
            <a:pPr marL="538163" indent="-285750">
              <a:lnSpc>
                <a:spcPct val="110000"/>
              </a:lnSpc>
              <a:buFont typeface="Arial"/>
              <a:buChar char="•"/>
              <a:defRPr/>
            </a:pPr>
            <a:r>
              <a:rPr lang="en-US" sz="1600" dirty="0">
                <a:solidFill>
                  <a:srgbClr val="264A60"/>
                </a:solidFill>
                <a:latin typeface="Helvetica Neue Light"/>
                <a:cs typeface="Helvetica Neue Light"/>
              </a:rPr>
              <a:t>Lifecycle and governance for APIs, Products and Plans</a:t>
            </a:r>
          </a:p>
          <a:p>
            <a:pPr marL="538163" indent="-285750">
              <a:lnSpc>
                <a:spcPct val="110000"/>
              </a:lnSpc>
              <a:buFont typeface="Arial"/>
              <a:buChar char="•"/>
              <a:defRPr/>
            </a:pPr>
            <a:r>
              <a:rPr lang="en-US" sz="1600" dirty="0">
                <a:solidFill>
                  <a:srgbClr val="264A60"/>
                </a:solidFill>
                <a:latin typeface="Helvetica Neue Light"/>
                <a:cs typeface="Helvetica Neue Light"/>
              </a:rPr>
              <a:t>Access control over API’s, API Plans and API Products</a:t>
            </a:r>
          </a:p>
          <a:p>
            <a:pPr marL="538163" indent="-285750">
              <a:lnSpc>
                <a:spcPct val="110000"/>
              </a:lnSpc>
              <a:buFont typeface="Arial"/>
              <a:buChar char="•"/>
              <a:defRPr/>
            </a:pPr>
            <a:r>
              <a:rPr lang="en-US" sz="1600" dirty="0">
                <a:solidFill>
                  <a:srgbClr val="264A60"/>
                </a:solidFill>
                <a:latin typeface="Helvetica Neue Light"/>
                <a:cs typeface="Helvetica Neue Light"/>
              </a:rPr>
              <a:t>Advanced API usage analytics  </a:t>
            </a:r>
          </a:p>
          <a:p>
            <a:pPr marL="538163" indent="-285750">
              <a:lnSpc>
                <a:spcPct val="110000"/>
              </a:lnSpc>
              <a:buFont typeface="Arial"/>
              <a:buChar char="•"/>
              <a:defRPr/>
            </a:pPr>
            <a:r>
              <a:rPr lang="en-US" sz="1600" dirty="0">
                <a:solidFill>
                  <a:srgbClr val="264A60"/>
                </a:solidFill>
                <a:latin typeface="Helvetica Neue Light"/>
                <a:cs typeface="Helvetica Neue Light"/>
              </a:rPr>
              <a:t>Customizable, self service developer portal for publishing APIs  </a:t>
            </a:r>
          </a:p>
          <a:p>
            <a:pPr marL="538163" indent="-285750">
              <a:lnSpc>
                <a:spcPct val="110000"/>
              </a:lnSpc>
              <a:buFont typeface="Arial"/>
              <a:buChar char="•"/>
              <a:defRPr/>
            </a:pPr>
            <a:r>
              <a:rPr lang="en-US" sz="1600" dirty="0">
                <a:solidFill>
                  <a:srgbClr val="264A60"/>
                </a:solidFill>
                <a:latin typeface="Helvetica Neue Light"/>
                <a:cs typeface="Helvetica Neue Light"/>
              </a:rPr>
              <a:t>Policy enforcement, security and control </a:t>
            </a:r>
          </a:p>
        </p:txBody>
      </p:sp>
      <p:grpSp>
        <p:nvGrpSpPr>
          <p:cNvPr id="23556" name="Group 19"/>
          <p:cNvGrpSpPr>
            <a:grpSpLocks noChangeAspect="1"/>
          </p:cNvGrpSpPr>
          <p:nvPr/>
        </p:nvGrpSpPr>
        <p:grpSpPr bwMode="auto">
          <a:xfrm>
            <a:off x="6840542" y="1606552"/>
            <a:ext cx="2160587" cy="2443163"/>
            <a:chOff x="2823412" y="859630"/>
            <a:chExt cx="3577388" cy="4047188"/>
          </a:xfrm>
        </p:grpSpPr>
        <p:sp>
          <p:nvSpPr>
            <p:cNvPr id="21" name="Oval 16"/>
            <p:cNvSpPr>
              <a:spLocks noChangeArrowheads="1"/>
            </p:cNvSpPr>
            <p:nvPr/>
          </p:nvSpPr>
          <p:spPr bwMode="auto">
            <a:xfrm>
              <a:off x="3483165" y="1564403"/>
              <a:ext cx="2218454" cy="2219510"/>
            </a:xfrm>
            <a:prstGeom prst="ellipse">
              <a:avLst/>
            </a:prstGeom>
            <a:noFill/>
            <a:ln w="76200">
              <a:solidFill>
                <a:schemeClr val="bg2">
                  <a:lumMod val="9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  <p:grpSp>
          <p:nvGrpSpPr>
            <p:cNvPr id="23558" name="Group 15"/>
            <p:cNvGrpSpPr>
              <a:grpSpLocks/>
            </p:cNvGrpSpPr>
            <p:nvPr/>
          </p:nvGrpSpPr>
          <p:grpSpPr bwMode="auto">
            <a:xfrm>
              <a:off x="2823412" y="859630"/>
              <a:ext cx="3577388" cy="3581321"/>
              <a:chOff x="1559" y="781"/>
              <a:chExt cx="2667" cy="2732"/>
            </a:xfrm>
          </p:grpSpPr>
          <p:sp>
            <p:nvSpPr>
              <p:cNvPr id="23566" name="Freeform 5"/>
              <p:cNvSpPr>
                <a:spLocks/>
              </p:cNvSpPr>
              <p:nvPr/>
            </p:nvSpPr>
            <p:spPr bwMode="auto">
              <a:xfrm>
                <a:off x="2965" y="793"/>
                <a:ext cx="1261" cy="1294"/>
              </a:xfrm>
              <a:custGeom>
                <a:avLst/>
                <a:gdLst>
                  <a:gd name="T0" fmla="*/ 41 w 2974"/>
                  <a:gd name="T1" fmla="*/ 47 h 2974"/>
                  <a:gd name="T2" fmla="*/ 41 w 2974"/>
                  <a:gd name="T3" fmla="*/ 42 h 2974"/>
                  <a:gd name="T4" fmla="*/ 40 w 2974"/>
                  <a:gd name="T5" fmla="*/ 37 h 2974"/>
                  <a:gd name="T6" fmla="*/ 39 w 2974"/>
                  <a:gd name="T7" fmla="*/ 33 h 2974"/>
                  <a:gd name="T8" fmla="*/ 38 w 2974"/>
                  <a:gd name="T9" fmla="*/ 28 h 2974"/>
                  <a:gd name="T10" fmla="*/ 36 w 2974"/>
                  <a:gd name="T11" fmla="*/ 24 h 2974"/>
                  <a:gd name="T12" fmla="*/ 34 w 2974"/>
                  <a:gd name="T13" fmla="*/ 20 h 2974"/>
                  <a:gd name="T14" fmla="*/ 31 w 2974"/>
                  <a:gd name="T15" fmla="*/ 17 h 2974"/>
                  <a:gd name="T16" fmla="*/ 29 w 2974"/>
                  <a:gd name="T17" fmla="*/ 13 h 2974"/>
                  <a:gd name="T18" fmla="*/ 26 w 2974"/>
                  <a:gd name="T19" fmla="*/ 10 h 2974"/>
                  <a:gd name="T20" fmla="*/ 23 w 2974"/>
                  <a:gd name="T21" fmla="*/ 8 h 2974"/>
                  <a:gd name="T22" fmla="*/ 20 w 2974"/>
                  <a:gd name="T23" fmla="*/ 6 h 2974"/>
                  <a:gd name="T24" fmla="*/ 16 w 2974"/>
                  <a:gd name="T25" fmla="*/ 3 h 2974"/>
                  <a:gd name="T26" fmla="*/ 12 w 2974"/>
                  <a:gd name="T27" fmla="*/ 2 h 2974"/>
                  <a:gd name="T28" fmla="*/ 8 w 2974"/>
                  <a:gd name="T29" fmla="*/ 1 h 2974"/>
                  <a:gd name="T30" fmla="*/ 4 w 2974"/>
                  <a:gd name="T31" fmla="*/ 0 h 2974"/>
                  <a:gd name="T32" fmla="*/ 0 w 2974"/>
                  <a:gd name="T33" fmla="*/ 0 h 2974"/>
                  <a:gd name="T34" fmla="*/ 0 w 2974"/>
                  <a:gd name="T35" fmla="*/ 0 h 2974"/>
                  <a:gd name="T36" fmla="*/ 0 w 2974"/>
                  <a:gd name="T37" fmla="*/ 2 h 2974"/>
                  <a:gd name="T38" fmla="*/ 0 w 2974"/>
                  <a:gd name="T39" fmla="*/ 4 h 2974"/>
                  <a:gd name="T40" fmla="*/ 0 w 2974"/>
                  <a:gd name="T41" fmla="*/ 7 h 2974"/>
                  <a:gd name="T42" fmla="*/ 0 w 2974"/>
                  <a:gd name="T43" fmla="*/ 11 h 2974"/>
                  <a:gd name="T44" fmla="*/ 0 w 2974"/>
                  <a:gd name="T45" fmla="*/ 15 h 2974"/>
                  <a:gd name="T46" fmla="*/ 0 w 2974"/>
                  <a:gd name="T47" fmla="*/ 19 h 2974"/>
                  <a:gd name="T48" fmla="*/ 0 w 2974"/>
                  <a:gd name="T49" fmla="*/ 23 h 2974"/>
                  <a:gd name="T50" fmla="*/ 0 w 2974"/>
                  <a:gd name="T51" fmla="*/ 27 h 2974"/>
                  <a:gd name="T52" fmla="*/ 0 w 2974"/>
                  <a:gd name="T53" fmla="*/ 32 h 2974"/>
                  <a:gd name="T54" fmla="*/ 0 w 2974"/>
                  <a:gd name="T55" fmla="*/ 36 h 2974"/>
                  <a:gd name="T56" fmla="*/ 0 w 2974"/>
                  <a:gd name="T57" fmla="*/ 39 h 2974"/>
                  <a:gd name="T58" fmla="*/ 0 w 2974"/>
                  <a:gd name="T59" fmla="*/ 42 h 2974"/>
                  <a:gd name="T60" fmla="*/ 0 w 2974"/>
                  <a:gd name="T61" fmla="*/ 44 h 2974"/>
                  <a:gd name="T62" fmla="*/ 0 w 2974"/>
                  <a:gd name="T63" fmla="*/ 46 h 2974"/>
                  <a:gd name="T64" fmla="*/ 0 w 2974"/>
                  <a:gd name="T65" fmla="*/ 47 h 2974"/>
                  <a:gd name="T66" fmla="*/ 0 w 2974"/>
                  <a:gd name="T67" fmla="*/ 47 h 2974"/>
                  <a:gd name="T68" fmla="*/ 2 w 2974"/>
                  <a:gd name="T69" fmla="*/ 47 h 2974"/>
                  <a:gd name="T70" fmla="*/ 4 w 2974"/>
                  <a:gd name="T71" fmla="*/ 47 h 2974"/>
                  <a:gd name="T72" fmla="*/ 6 w 2974"/>
                  <a:gd name="T73" fmla="*/ 47 h 2974"/>
                  <a:gd name="T74" fmla="*/ 9 w 2974"/>
                  <a:gd name="T75" fmla="*/ 47 h 2974"/>
                  <a:gd name="T76" fmla="*/ 13 w 2974"/>
                  <a:gd name="T77" fmla="*/ 47 h 2974"/>
                  <a:gd name="T78" fmla="*/ 17 w 2974"/>
                  <a:gd name="T79" fmla="*/ 47 h 2974"/>
                  <a:gd name="T80" fmla="*/ 20 w 2974"/>
                  <a:gd name="T81" fmla="*/ 47 h 2974"/>
                  <a:gd name="T82" fmla="*/ 24 w 2974"/>
                  <a:gd name="T83" fmla="*/ 47 h 2974"/>
                  <a:gd name="T84" fmla="*/ 28 w 2974"/>
                  <a:gd name="T85" fmla="*/ 47 h 2974"/>
                  <a:gd name="T86" fmla="*/ 31 w 2974"/>
                  <a:gd name="T87" fmla="*/ 47 h 2974"/>
                  <a:gd name="T88" fmla="*/ 34 w 2974"/>
                  <a:gd name="T89" fmla="*/ 47 h 2974"/>
                  <a:gd name="T90" fmla="*/ 37 w 2974"/>
                  <a:gd name="T91" fmla="*/ 47 h 2974"/>
                  <a:gd name="T92" fmla="*/ 39 w 2974"/>
                  <a:gd name="T93" fmla="*/ 47 h 2974"/>
                  <a:gd name="T94" fmla="*/ 40 w 2974"/>
                  <a:gd name="T95" fmla="*/ 47 h 2974"/>
                  <a:gd name="T96" fmla="*/ 41 w 2974"/>
                  <a:gd name="T97" fmla="*/ 47 h 297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2974" h="2974">
                    <a:moveTo>
                      <a:pt x="2974" y="2974"/>
                    </a:moveTo>
                    <a:lnTo>
                      <a:pt x="2959" y="2670"/>
                    </a:lnTo>
                    <a:lnTo>
                      <a:pt x="2913" y="2376"/>
                    </a:lnTo>
                    <a:lnTo>
                      <a:pt x="2840" y="2091"/>
                    </a:lnTo>
                    <a:lnTo>
                      <a:pt x="2740" y="1817"/>
                    </a:lnTo>
                    <a:lnTo>
                      <a:pt x="2614" y="1557"/>
                    </a:lnTo>
                    <a:lnTo>
                      <a:pt x="2465" y="1312"/>
                    </a:lnTo>
                    <a:lnTo>
                      <a:pt x="2295" y="1082"/>
                    </a:lnTo>
                    <a:lnTo>
                      <a:pt x="2103" y="871"/>
                    </a:lnTo>
                    <a:lnTo>
                      <a:pt x="1892" y="679"/>
                    </a:lnTo>
                    <a:lnTo>
                      <a:pt x="1662" y="509"/>
                    </a:lnTo>
                    <a:lnTo>
                      <a:pt x="1417" y="360"/>
                    </a:lnTo>
                    <a:lnTo>
                      <a:pt x="1157" y="234"/>
                    </a:lnTo>
                    <a:lnTo>
                      <a:pt x="884" y="134"/>
                    </a:lnTo>
                    <a:lnTo>
                      <a:pt x="598" y="61"/>
                    </a:lnTo>
                    <a:lnTo>
                      <a:pt x="304" y="15"/>
                    </a:lnTo>
                    <a:lnTo>
                      <a:pt x="0" y="0"/>
                    </a:lnTo>
                    <a:lnTo>
                      <a:pt x="0" y="34"/>
                    </a:lnTo>
                    <a:lnTo>
                      <a:pt x="0" y="128"/>
                    </a:lnTo>
                    <a:lnTo>
                      <a:pt x="0" y="275"/>
                    </a:lnTo>
                    <a:lnTo>
                      <a:pt x="0" y="465"/>
                    </a:lnTo>
                    <a:lnTo>
                      <a:pt x="0" y="690"/>
                    </a:lnTo>
                    <a:lnTo>
                      <a:pt x="0" y="942"/>
                    </a:lnTo>
                    <a:lnTo>
                      <a:pt x="0" y="1210"/>
                    </a:lnTo>
                    <a:lnTo>
                      <a:pt x="0" y="1488"/>
                    </a:lnTo>
                    <a:lnTo>
                      <a:pt x="0" y="1765"/>
                    </a:lnTo>
                    <a:lnTo>
                      <a:pt x="0" y="2033"/>
                    </a:lnTo>
                    <a:lnTo>
                      <a:pt x="0" y="2285"/>
                    </a:lnTo>
                    <a:lnTo>
                      <a:pt x="0" y="2510"/>
                    </a:lnTo>
                    <a:lnTo>
                      <a:pt x="0" y="2700"/>
                    </a:lnTo>
                    <a:lnTo>
                      <a:pt x="0" y="2847"/>
                    </a:lnTo>
                    <a:lnTo>
                      <a:pt x="0" y="2941"/>
                    </a:lnTo>
                    <a:lnTo>
                      <a:pt x="0" y="2974"/>
                    </a:lnTo>
                    <a:lnTo>
                      <a:pt x="33" y="2974"/>
                    </a:lnTo>
                    <a:lnTo>
                      <a:pt x="127" y="2974"/>
                    </a:lnTo>
                    <a:lnTo>
                      <a:pt x="274" y="2974"/>
                    </a:lnTo>
                    <a:lnTo>
                      <a:pt x="464" y="2974"/>
                    </a:lnTo>
                    <a:lnTo>
                      <a:pt x="689" y="2974"/>
                    </a:lnTo>
                    <a:lnTo>
                      <a:pt x="941" y="2974"/>
                    </a:lnTo>
                    <a:lnTo>
                      <a:pt x="1209" y="2974"/>
                    </a:lnTo>
                    <a:lnTo>
                      <a:pt x="1487" y="2974"/>
                    </a:lnTo>
                    <a:lnTo>
                      <a:pt x="1764" y="2974"/>
                    </a:lnTo>
                    <a:lnTo>
                      <a:pt x="2032" y="2974"/>
                    </a:lnTo>
                    <a:lnTo>
                      <a:pt x="2284" y="2974"/>
                    </a:lnTo>
                    <a:lnTo>
                      <a:pt x="2509" y="2974"/>
                    </a:lnTo>
                    <a:lnTo>
                      <a:pt x="2699" y="2974"/>
                    </a:lnTo>
                    <a:lnTo>
                      <a:pt x="2846" y="2974"/>
                    </a:lnTo>
                    <a:lnTo>
                      <a:pt x="2940" y="2974"/>
                    </a:lnTo>
                    <a:lnTo>
                      <a:pt x="2974" y="2974"/>
                    </a:lnTo>
                    <a:close/>
                  </a:path>
                </a:pathLst>
              </a:custGeom>
              <a:solidFill>
                <a:srgbClr val="303FF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8575" cmpd="sng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3567" name="Freeform 6"/>
              <p:cNvSpPr>
                <a:spLocks/>
              </p:cNvSpPr>
              <p:nvPr/>
            </p:nvSpPr>
            <p:spPr bwMode="auto">
              <a:xfrm>
                <a:off x="1559" y="781"/>
                <a:ext cx="1262" cy="1294"/>
              </a:xfrm>
              <a:custGeom>
                <a:avLst/>
                <a:gdLst>
                  <a:gd name="T0" fmla="*/ 41 w 2975"/>
                  <a:gd name="T1" fmla="*/ 0 h 2974"/>
                  <a:gd name="T2" fmla="*/ 37 w 2975"/>
                  <a:gd name="T3" fmla="*/ 0 h 2974"/>
                  <a:gd name="T4" fmla="*/ 33 w 2975"/>
                  <a:gd name="T5" fmla="*/ 1 h 2974"/>
                  <a:gd name="T6" fmla="*/ 28 w 2975"/>
                  <a:gd name="T7" fmla="*/ 2 h 2974"/>
                  <a:gd name="T8" fmla="*/ 25 w 2975"/>
                  <a:gd name="T9" fmla="*/ 3 h 2974"/>
                  <a:gd name="T10" fmla="*/ 21 w 2975"/>
                  <a:gd name="T11" fmla="*/ 6 h 2974"/>
                  <a:gd name="T12" fmla="*/ 18 w 2975"/>
                  <a:gd name="T13" fmla="*/ 8 h 2974"/>
                  <a:gd name="T14" fmla="*/ 15 w 2975"/>
                  <a:gd name="T15" fmla="*/ 10 h 2974"/>
                  <a:gd name="T16" fmla="*/ 12 w 2975"/>
                  <a:gd name="T17" fmla="*/ 13 h 2974"/>
                  <a:gd name="T18" fmla="*/ 9 w 2975"/>
                  <a:gd name="T19" fmla="*/ 17 h 2974"/>
                  <a:gd name="T20" fmla="*/ 7 w 2975"/>
                  <a:gd name="T21" fmla="*/ 20 h 2974"/>
                  <a:gd name="T22" fmla="*/ 5 w 2975"/>
                  <a:gd name="T23" fmla="*/ 24 h 2974"/>
                  <a:gd name="T24" fmla="*/ 3 w 2975"/>
                  <a:gd name="T25" fmla="*/ 28 h 2974"/>
                  <a:gd name="T26" fmla="*/ 2 w 2975"/>
                  <a:gd name="T27" fmla="*/ 33 h 2974"/>
                  <a:gd name="T28" fmla="*/ 1 w 2975"/>
                  <a:gd name="T29" fmla="*/ 37 h 2974"/>
                  <a:gd name="T30" fmla="*/ 0 w 2975"/>
                  <a:gd name="T31" fmla="*/ 42 h 2974"/>
                  <a:gd name="T32" fmla="*/ 0 w 2975"/>
                  <a:gd name="T33" fmla="*/ 47 h 2974"/>
                  <a:gd name="T34" fmla="*/ 0 w 2975"/>
                  <a:gd name="T35" fmla="*/ 47 h 2974"/>
                  <a:gd name="T36" fmla="*/ 2 w 2975"/>
                  <a:gd name="T37" fmla="*/ 47 h 2974"/>
                  <a:gd name="T38" fmla="*/ 4 w 2975"/>
                  <a:gd name="T39" fmla="*/ 47 h 2974"/>
                  <a:gd name="T40" fmla="*/ 6 w 2975"/>
                  <a:gd name="T41" fmla="*/ 47 h 2974"/>
                  <a:gd name="T42" fmla="*/ 9 w 2975"/>
                  <a:gd name="T43" fmla="*/ 47 h 2974"/>
                  <a:gd name="T44" fmla="*/ 13 w 2975"/>
                  <a:gd name="T45" fmla="*/ 47 h 2974"/>
                  <a:gd name="T46" fmla="*/ 17 w 2975"/>
                  <a:gd name="T47" fmla="*/ 47 h 2974"/>
                  <a:gd name="T48" fmla="*/ 20 w 2975"/>
                  <a:gd name="T49" fmla="*/ 47 h 2974"/>
                  <a:gd name="T50" fmla="*/ 24 w 2975"/>
                  <a:gd name="T51" fmla="*/ 47 h 2974"/>
                  <a:gd name="T52" fmla="*/ 28 w 2975"/>
                  <a:gd name="T53" fmla="*/ 47 h 2974"/>
                  <a:gd name="T54" fmla="*/ 31 w 2975"/>
                  <a:gd name="T55" fmla="*/ 47 h 2974"/>
                  <a:gd name="T56" fmla="*/ 34 w 2975"/>
                  <a:gd name="T57" fmla="*/ 47 h 2974"/>
                  <a:gd name="T58" fmla="*/ 37 w 2975"/>
                  <a:gd name="T59" fmla="*/ 47 h 2974"/>
                  <a:gd name="T60" fmla="*/ 39 w 2975"/>
                  <a:gd name="T61" fmla="*/ 47 h 2974"/>
                  <a:gd name="T62" fmla="*/ 40 w 2975"/>
                  <a:gd name="T63" fmla="*/ 47 h 2974"/>
                  <a:gd name="T64" fmla="*/ 41 w 2975"/>
                  <a:gd name="T65" fmla="*/ 47 h 2974"/>
                  <a:gd name="T66" fmla="*/ 41 w 2975"/>
                  <a:gd name="T67" fmla="*/ 46 h 2974"/>
                  <a:gd name="T68" fmla="*/ 41 w 2975"/>
                  <a:gd name="T69" fmla="*/ 44 h 2974"/>
                  <a:gd name="T70" fmla="*/ 41 w 2975"/>
                  <a:gd name="T71" fmla="*/ 42 h 2974"/>
                  <a:gd name="T72" fmla="*/ 41 w 2975"/>
                  <a:gd name="T73" fmla="*/ 39 h 2974"/>
                  <a:gd name="T74" fmla="*/ 41 w 2975"/>
                  <a:gd name="T75" fmla="*/ 36 h 2974"/>
                  <a:gd name="T76" fmla="*/ 41 w 2975"/>
                  <a:gd name="T77" fmla="*/ 32 h 2974"/>
                  <a:gd name="T78" fmla="*/ 41 w 2975"/>
                  <a:gd name="T79" fmla="*/ 27 h 2974"/>
                  <a:gd name="T80" fmla="*/ 41 w 2975"/>
                  <a:gd name="T81" fmla="*/ 23 h 2974"/>
                  <a:gd name="T82" fmla="*/ 41 w 2975"/>
                  <a:gd name="T83" fmla="*/ 19 h 2974"/>
                  <a:gd name="T84" fmla="*/ 41 w 2975"/>
                  <a:gd name="T85" fmla="*/ 15 h 2974"/>
                  <a:gd name="T86" fmla="*/ 41 w 2975"/>
                  <a:gd name="T87" fmla="*/ 11 h 2974"/>
                  <a:gd name="T88" fmla="*/ 41 w 2975"/>
                  <a:gd name="T89" fmla="*/ 7 h 2974"/>
                  <a:gd name="T90" fmla="*/ 41 w 2975"/>
                  <a:gd name="T91" fmla="*/ 4 h 2974"/>
                  <a:gd name="T92" fmla="*/ 41 w 2975"/>
                  <a:gd name="T93" fmla="*/ 2 h 2974"/>
                  <a:gd name="T94" fmla="*/ 41 w 2975"/>
                  <a:gd name="T95" fmla="*/ 0 h 2974"/>
                  <a:gd name="T96" fmla="*/ 41 w 2975"/>
                  <a:gd name="T97" fmla="*/ 0 h 297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2975" h="2974">
                    <a:moveTo>
                      <a:pt x="2975" y="0"/>
                    </a:moveTo>
                    <a:lnTo>
                      <a:pt x="2670" y="15"/>
                    </a:lnTo>
                    <a:lnTo>
                      <a:pt x="2375" y="61"/>
                    </a:lnTo>
                    <a:lnTo>
                      <a:pt x="2090" y="134"/>
                    </a:lnTo>
                    <a:lnTo>
                      <a:pt x="1816" y="234"/>
                    </a:lnTo>
                    <a:lnTo>
                      <a:pt x="1556" y="360"/>
                    </a:lnTo>
                    <a:lnTo>
                      <a:pt x="1311" y="509"/>
                    </a:lnTo>
                    <a:lnTo>
                      <a:pt x="1082" y="679"/>
                    </a:lnTo>
                    <a:lnTo>
                      <a:pt x="870" y="871"/>
                    </a:lnTo>
                    <a:lnTo>
                      <a:pt x="679" y="1082"/>
                    </a:lnTo>
                    <a:lnTo>
                      <a:pt x="508" y="1312"/>
                    </a:lnTo>
                    <a:lnTo>
                      <a:pt x="359" y="1557"/>
                    </a:lnTo>
                    <a:lnTo>
                      <a:pt x="233" y="1817"/>
                    </a:lnTo>
                    <a:lnTo>
                      <a:pt x="133" y="2091"/>
                    </a:lnTo>
                    <a:lnTo>
                      <a:pt x="60" y="2376"/>
                    </a:lnTo>
                    <a:lnTo>
                      <a:pt x="15" y="2670"/>
                    </a:lnTo>
                    <a:lnTo>
                      <a:pt x="0" y="2974"/>
                    </a:lnTo>
                    <a:lnTo>
                      <a:pt x="33" y="2974"/>
                    </a:lnTo>
                    <a:lnTo>
                      <a:pt x="127" y="2974"/>
                    </a:lnTo>
                    <a:lnTo>
                      <a:pt x="275" y="2974"/>
                    </a:lnTo>
                    <a:lnTo>
                      <a:pt x="464" y="2974"/>
                    </a:lnTo>
                    <a:lnTo>
                      <a:pt x="690" y="2974"/>
                    </a:lnTo>
                    <a:lnTo>
                      <a:pt x="941" y="2974"/>
                    </a:lnTo>
                    <a:lnTo>
                      <a:pt x="1210" y="2974"/>
                    </a:lnTo>
                    <a:lnTo>
                      <a:pt x="1487" y="2974"/>
                    </a:lnTo>
                    <a:lnTo>
                      <a:pt x="1764" y="2974"/>
                    </a:lnTo>
                    <a:lnTo>
                      <a:pt x="2033" y="2974"/>
                    </a:lnTo>
                    <a:lnTo>
                      <a:pt x="2284" y="2974"/>
                    </a:lnTo>
                    <a:lnTo>
                      <a:pt x="2510" y="2974"/>
                    </a:lnTo>
                    <a:lnTo>
                      <a:pt x="2699" y="2974"/>
                    </a:lnTo>
                    <a:lnTo>
                      <a:pt x="2847" y="2974"/>
                    </a:lnTo>
                    <a:lnTo>
                      <a:pt x="2941" y="2974"/>
                    </a:lnTo>
                    <a:lnTo>
                      <a:pt x="2975" y="2974"/>
                    </a:lnTo>
                    <a:lnTo>
                      <a:pt x="2975" y="2941"/>
                    </a:lnTo>
                    <a:lnTo>
                      <a:pt x="2975" y="2847"/>
                    </a:lnTo>
                    <a:lnTo>
                      <a:pt x="2975" y="2700"/>
                    </a:lnTo>
                    <a:lnTo>
                      <a:pt x="2975" y="2510"/>
                    </a:lnTo>
                    <a:lnTo>
                      <a:pt x="2975" y="2285"/>
                    </a:lnTo>
                    <a:lnTo>
                      <a:pt x="2975" y="2033"/>
                    </a:lnTo>
                    <a:lnTo>
                      <a:pt x="2975" y="1765"/>
                    </a:lnTo>
                    <a:lnTo>
                      <a:pt x="2975" y="1488"/>
                    </a:lnTo>
                    <a:lnTo>
                      <a:pt x="2975" y="1210"/>
                    </a:lnTo>
                    <a:lnTo>
                      <a:pt x="2975" y="942"/>
                    </a:lnTo>
                    <a:lnTo>
                      <a:pt x="2975" y="690"/>
                    </a:lnTo>
                    <a:lnTo>
                      <a:pt x="2975" y="465"/>
                    </a:lnTo>
                    <a:lnTo>
                      <a:pt x="2975" y="275"/>
                    </a:lnTo>
                    <a:lnTo>
                      <a:pt x="2975" y="128"/>
                    </a:lnTo>
                    <a:lnTo>
                      <a:pt x="2975" y="34"/>
                    </a:lnTo>
                    <a:lnTo>
                      <a:pt x="2975" y="0"/>
                    </a:lnTo>
                    <a:close/>
                  </a:path>
                </a:pathLst>
              </a:custGeom>
              <a:solidFill>
                <a:srgbClr val="5763F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8575" cmpd="sng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3568" name="Freeform 7"/>
              <p:cNvSpPr>
                <a:spLocks/>
              </p:cNvSpPr>
              <p:nvPr/>
            </p:nvSpPr>
            <p:spPr bwMode="auto">
              <a:xfrm>
                <a:off x="1559" y="2219"/>
                <a:ext cx="1262" cy="1294"/>
              </a:xfrm>
              <a:custGeom>
                <a:avLst/>
                <a:gdLst>
                  <a:gd name="T0" fmla="*/ 0 w 2975"/>
                  <a:gd name="T1" fmla="*/ 0 h 2975"/>
                  <a:gd name="T2" fmla="*/ 0 w 2975"/>
                  <a:gd name="T3" fmla="*/ 5 h 2975"/>
                  <a:gd name="T4" fmla="*/ 1 w 2975"/>
                  <a:gd name="T5" fmla="*/ 10 h 2975"/>
                  <a:gd name="T6" fmla="*/ 2 w 2975"/>
                  <a:gd name="T7" fmla="*/ 14 h 2975"/>
                  <a:gd name="T8" fmla="*/ 3 w 2975"/>
                  <a:gd name="T9" fmla="*/ 18 h 2975"/>
                  <a:gd name="T10" fmla="*/ 5 w 2975"/>
                  <a:gd name="T11" fmla="*/ 22 h 2975"/>
                  <a:gd name="T12" fmla="*/ 7 w 2975"/>
                  <a:gd name="T13" fmla="*/ 26 h 2975"/>
                  <a:gd name="T14" fmla="*/ 9 w 2975"/>
                  <a:gd name="T15" fmla="*/ 30 h 2975"/>
                  <a:gd name="T16" fmla="*/ 12 w 2975"/>
                  <a:gd name="T17" fmla="*/ 33 h 2975"/>
                  <a:gd name="T18" fmla="*/ 15 w 2975"/>
                  <a:gd name="T19" fmla="*/ 36 h 2975"/>
                  <a:gd name="T20" fmla="*/ 18 w 2975"/>
                  <a:gd name="T21" fmla="*/ 38 h 2975"/>
                  <a:gd name="T22" fmla="*/ 21 w 2975"/>
                  <a:gd name="T23" fmla="*/ 41 h 2975"/>
                  <a:gd name="T24" fmla="*/ 25 w 2975"/>
                  <a:gd name="T25" fmla="*/ 43 h 2975"/>
                  <a:gd name="T26" fmla="*/ 28 w 2975"/>
                  <a:gd name="T27" fmla="*/ 44 h 2975"/>
                  <a:gd name="T28" fmla="*/ 33 w 2975"/>
                  <a:gd name="T29" fmla="*/ 45 h 2975"/>
                  <a:gd name="T30" fmla="*/ 37 w 2975"/>
                  <a:gd name="T31" fmla="*/ 46 h 2975"/>
                  <a:gd name="T32" fmla="*/ 41 w 2975"/>
                  <a:gd name="T33" fmla="*/ 47 h 2975"/>
                  <a:gd name="T34" fmla="*/ 41 w 2975"/>
                  <a:gd name="T35" fmla="*/ 46 h 2975"/>
                  <a:gd name="T36" fmla="*/ 41 w 2975"/>
                  <a:gd name="T37" fmla="*/ 44 h 2975"/>
                  <a:gd name="T38" fmla="*/ 41 w 2975"/>
                  <a:gd name="T39" fmla="*/ 42 h 2975"/>
                  <a:gd name="T40" fmla="*/ 41 w 2975"/>
                  <a:gd name="T41" fmla="*/ 39 h 2975"/>
                  <a:gd name="T42" fmla="*/ 41 w 2975"/>
                  <a:gd name="T43" fmla="*/ 36 h 2975"/>
                  <a:gd name="T44" fmla="*/ 41 w 2975"/>
                  <a:gd name="T45" fmla="*/ 32 h 2975"/>
                  <a:gd name="T46" fmla="*/ 41 w 2975"/>
                  <a:gd name="T47" fmla="*/ 27 h 2975"/>
                  <a:gd name="T48" fmla="*/ 41 w 2975"/>
                  <a:gd name="T49" fmla="*/ 23 h 2975"/>
                  <a:gd name="T50" fmla="*/ 41 w 2975"/>
                  <a:gd name="T51" fmla="*/ 19 h 2975"/>
                  <a:gd name="T52" fmla="*/ 41 w 2975"/>
                  <a:gd name="T53" fmla="*/ 14 h 2975"/>
                  <a:gd name="T54" fmla="*/ 41 w 2975"/>
                  <a:gd name="T55" fmla="*/ 11 h 2975"/>
                  <a:gd name="T56" fmla="*/ 41 w 2975"/>
                  <a:gd name="T57" fmla="*/ 7 h 2975"/>
                  <a:gd name="T58" fmla="*/ 41 w 2975"/>
                  <a:gd name="T59" fmla="*/ 4 h 2975"/>
                  <a:gd name="T60" fmla="*/ 41 w 2975"/>
                  <a:gd name="T61" fmla="*/ 2 h 2975"/>
                  <a:gd name="T62" fmla="*/ 41 w 2975"/>
                  <a:gd name="T63" fmla="*/ 0 h 2975"/>
                  <a:gd name="T64" fmla="*/ 41 w 2975"/>
                  <a:gd name="T65" fmla="*/ 0 h 2975"/>
                  <a:gd name="T66" fmla="*/ 40 w 2975"/>
                  <a:gd name="T67" fmla="*/ 0 h 2975"/>
                  <a:gd name="T68" fmla="*/ 39 w 2975"/>
                  <a:gd name="T69" fmla="*/ 0 h 2975"/>
                  <a:gd name="T70" fmla="*/ 37 w 2975"/>
                  <a:gd name="T71" fmla="*/ 0 h 2975"/>
                  <a:gd name="T72" fmla="*/ 34 w 2975"/>
                  <a:gd name="T73" fmla="*/ 0 h 2975"/>
                  <a:gd name="T74" fmla="*/ 31 w 2975"/>
                  <a:gd name="T75" fmla="*/ 0 h 2975"/>
                  <a:gd name="T76" fmla="*/ 28 w 2975"/>
                  <a:gd name="T77" fmla="*/ 0 h 2975"/>
                  <a:gd name="T78" fmla="*/ 24 w 2975"/>
                  <a:gd name="T79" fmla="*/ 0 h 2975"/>
                  <a:gd name="T80" fmla="*/ 20 w 2975"/>
                  <a:gd name="T81" fmla="*/ 0 h 2975"/>
                  <a:gd name="T82" fmla="*/ 17 w 2975"/>
                  <a:gd name="T83" fmla="*/ 0 h 2975"/>
                  <a:gd name="T84" fmla="*/ 13 w 2975"/>
                  <a:gd name="T85" fmla="*/ 0 h 2975"/>
                  <a:gd name="T86" fmla="*/ 9 w 2975"/>
                  <a:gd name="T87" fmla="*/ 0 h 2975"/>
                  <a:gd name="T88" fmla="*/ 6 w 2975"/>
                  <a:gd name="T89" fmla="*/ 0 h 2975"/>
                  <a:gd name="T90" fmla="*/ 4 w 2975"/>
                  <a:gd name="T91" fmla="*/ 0 h 2975"/>
                  <a:gd name="T92" fmla="*/ 2 w 2975"/>
                  <a:gd name="T93" fmla="*/ 0 h 2975"/>
                  <a:gd name="T94" fmla="*/ 0 w 2975"/>
                  <a:gd name="T95" fmla="*/ 0 h 2975"/>
                  <a:gd name="T96" fmla="*/ 0 w 2975"/>
                  <a:gd name="T97" fmla="*/ 0 h 2975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2975" h="2975">
                    <a:moveTo>
                      <a:pt x="0" y="0"/>
                    </a:moveTo>
                    <a:lnTo>
                      <a:pt x="15" y="305"/>
                    </a:lnTo>
                    <a:lnTo>
                      <a:pt x="60" y="600"/>
                    </a:lnTo>
                    <a:lnTo>
                      <a:pt x="133" y="885"/>
                    </a:lnTo>
                    <a:lnTo>
                      <a:pt x="233" y="1159"/>
                    </a:lnTo>
                    <a:lnTo>
                      <a:pt x="359" y="1419"/>
                    </a:lnTo>
                    <a:lnTo>
                      <a:pt x="508" y="1664"/>
                    </a:lnTo>
                    <a:lnTo>
                      <a:pt x="679" y="1894"/>
                    </a:lnTo>
                    <a:lnTo>
                      <a:pt x="870" y="2105"/>
                    </a:lnTo>
                    <a:lnTo>
                      <a:pt x="1082" y="2296"/>
                    </a:lnTo>
                    <a:lnTo>
                      <a:pt x="1311" y="2467"/>
                    </a:lnTo>
                    <a:lnTo>
                      <a:pt x="1556" y="2616"/>
                    </a:lnTo>
                    <a:lnTo>
                      <a:pt x="1816" y="2742"/>
                    </a:lnTo>
                    <a:lnTo>
                      <a:pt x="2090" y="2842"/>
                    </a:lnTo>
                    <a:lnTo>
                      <a:pt x="2375" y="2915"/>
                    </a:lnTo>
                    <a:lnTo>
                      <a:pt x="2670" y="2960"/>
                    </a:lnTo>
                    <a:lnTo>
                      <a:pt x="2975" y="2975"/>
                    </a:lnTo>
                    <a:lnTo>
                      <a:pt x="2975" y="2942"/>
                    </a:lnTo>
                    <a:lnTo>
                      <a:pt x="2975" y="2848"/>
                    </a:lnTo>
                    <a:lnTo>
                      <a:pt x="2975" y="2700"/>
                    </a:lnTo>
                    <a:lnTo>
                      <a:pt x="2975" y="2511"/>
                    </a:lnTo>
                    <a:lnTo>
                      <a:pt x="2975" y="2285"/>
                    </a:lnTo>
                    <a:lnTo>
                      <a:pt x="2975" y="2034"/>
                    </a:lnTo>
                    <a:lnTo>
                      <a:pt x="2975" y="1765"/>
                    </a:lnTo>
                    <a:lnTo>
                      <a:pt x="2975" y="1488"/>
                    </a:lnTo>
                    <a:lnTo>
                      <a:pt x="2975" y="1211"/>
                    </a:lnTo>
                    <a:lnTo>
                      <a:pt x="2975" y="943"/>
                    </a:lnTo>
                    <a:lnTo>
                      <a:pt x="2975" y="691"/>
                    </a:lnTo>
                    <a:lnTo>
                      <a:pt x="2975" y="465"/>
                    </a:lnTo>
                    <a:lnTo>
                      <a:pt x="2975" y="276"/>
                    </a:lnTo>
                    <a:lnTo>
                      <a:pt x="2975" y="128"/>
                    </a:lnTo>
                    <a:lnTo>
                      <a:pt x="2975" y="34"/>
                    </a:lnTo>
                    <a:lnTo>
                      <a:pt x="2975" y="0"/>
                    </a:lnTo>
                    <a:lnTo>
                      <a:pt x="2941" y="0"/>
                    </a:lnTo>
                    <a:lnTo>
                      <a:pt x="2847" y="0"/>
                    </a:lnTo>
                    <a:lnTo>
                      <a:pt x="2699" y="0"/>
                    </a:lnTo>
                    <a:lnTo>
                      <a:pt x="2510" y="0"/>
                    </a:lnTo>
                    <a:lnTo>
                      <a:pt x="2284" y="0"/>
                    </a:lnTo>
                    <a:lnTo>
                      <a:pt x="2033" y="0"/>
                    </a:lnTo>
                    <a:lnTo>
                      <a:pt x="1764" y="0"/>
                    </a:lnTo>
                    <a:lnTo>
                      <a:pt x="1487" y="0"/>
                    </a:lnTo>
                    <a:lnTo>
                      <a:pt x="1210" y="0"/>
                    </a:lnTo>
                    <a:lnTo>
                      <a:pt x="941" y="0"/>
                    </a:lnTo>
                    <a:lnTo>
                      <a:pt x="690" y="0"/>
                    </a:lnTo>
                    <a:lnTo>
                      <a:pt x="464" y="0"/>
                    </a:lnTo>
                    <a:lnTo>
                      <a:pt x="275" y="0"/>
                    </a:lnTo>
                    <a:lnTo>
                      <a:pt x="127" y="0"/>
                    </a:lnTo>
                    <a:lnTo>
                      <a:pt x="3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715C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8575" cmpd="sng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3569" name="Freeform 8"/>
              <p:cNvSpPr>
                <a:spLocks/>
              </p:cNvSpPr>
              <p:nvPr/>
            </p:nvSpPr>
            <p:spPr bwMode="auto">
              <a:xfrm>
                <a:off x="2965" y="2219"/>
                <a:ext cx="1261" cy="1294"/>
              </a:xfrm>
              <a:custGeom>
                <a:avLst/>
                <a:gdLst>
                  <a:gd name="T0" fmla="*/ 0 w 2974"/>
                  <a:gd name="T1" fmla="*/ 47 h 2975"/>
                  <a:gd name="T2" fmla="*/ 4 w 2974"/>
                  <a:gd name="T3" fmla="*/ 46 h 2975"/>
                  <a:gd name="T4" fmla="*/ 8 w 2974"/>
                  <a:gd name="T5" fmla="*/ 45 h 2975"/>
                  <a:gd name="T6" fmla="*/ 12 w 2974"/>
                  <a:gd name="T7" fmla="*/ 44 h 2975"/>
                  <a:gd name="T8" fmla="*/ 16 w 2974"/>
                  <a:gd name="T9" fmla="*/ 43 h 2975"/>
                  <a:gd name="T10" fmla="*/ 20 w 2974"/>
                  <a:gd name="T11" fmla="*/ 41 h 2975"/>
                  <a:gd name="T12" fmla="*/ 23 w 2974"/>
                  <a:gd name="T13" fmla="*/ 38 h 2975"/>
                  <a:gd name="T14" fmla="*/ 26 w 2974"/>
                  <a:gd name="T15" fmla="*/ 36 h 2975"/>
                  <a:gd name="T16" fmla="*/ 29 w 2974"/>
                  <a:gd name="T17" fmla="*/ 33 h 2975"/>
                  <a:gd name="T18" fmla="*/ 31 w 2974"/>
                  <a:gd name="T19" fmla="*/ 30 h 2975"/>
                  <a:gd name="T20" fmla="*/ 34 w 2974"/>
                  <a:gd name="T21" fmla="*/ 26 h 2975"/>
                  <a:gd name="T22" fmla="*/ 36 w 2974"/>
                  <a:gd name="T23" fmla="*/ 22 h 2975"/>
                  <a:gd name="T24" fmla="*/ 38 w 2974"/>
                  <a:gd name="T25" fmla="*/ 18 h 2975"/>
                  <a:gd name="T26" fmla="*/ 39 w 2974"/>
                  <a:gd name="T27" fmla="*/ 14 h 2975"/>
                  <a:gd name="T28" fmla="*/ 40 w 2974"/>
                  <a:gd name="T29" fmla="*/ 10 h 2975"/>
                  <a:gd name="T30" fmla="*/ 41 w 2974"/>
                  <a:gd name="T31" fmla="*/ 5 h 2975"/>
                  <a:gd name="T32" fmla="*/ 41 w 2974"/>
                  <a:gd name="T33" fmla="*/ 0 h 2975"/>
                  <a:gd name="T34" fmla="*/ 40 w 2974"/>
                  <a:gd name="T35" fmla="*/ 0 h 2975"/>
                  <a:gd name="T36" fmla="*/ 39 w 2974"/>
                  <a:gd name="T37" fmla="*/ 0 h 2975"/>
                  <a:gd name="T38" fmla="*/ 37 w 2974"/>
                  <a:gd name="T39" fmla="*/ 0 h 2975"/>
                  <a:gd name="T40" fmla="*/ 34 w 2974"/>
                  <a:gd name="T41" fmla="*/ 0 h 2975"/>
                  <a:gd name="T42" fmla="*/ 31 w 2974"/>
                  <a:gd name="T43" fmla="*/ 0 h 2975"/>
                  <a:gd name="T44" fmla="*/ 28 w 2974"/>
                  <a:gd name="T45" fmla="*/ 0 h 2975"/>
                  <a:gd name="T46" fmla="*/ 24 w 2974"/>
                  <a:gd name="T47" fmla="*/ 0 h 2975"/>
                  <a:gd name="T48" fmla="*/ 20 w 2974"/>
                  <a:gd name="T49" fmla="*/ 0 h 2975"/>
                  <a:gd name="T50" fmla="*/ 17 w 2974"/>
                  <a:gd name="T51" fmla="*/ 0 h 2975"/>
                  <a:gd name="T52" fmla="*/ 13 w 2974"/>
                  <a:gd name="T53" fmla="*/ 0 h 2975"/>
                  <a:gd name="T54" fmla="*/ 9 w 2974"/>
                  <a:gd name="T55" fmla="*/ 0 h 2975"/>
                  <a:gd name="T56" fmla="*/ 6 w 2974"/>
                  <a:gd name="T57" fmla="*/ 0 h 2975"/>
                  <a:gd name="T58" fmla="*/ 4 w 2974"/>
                  <a:gd name="T59" fmla="*/ 0 h 2975"/>
                  <a:gd name="T60" fmla="*/ 2 w 2974"/>
                  <a:gd name="T61" fmla="*/ 0 h 2975"/>
                  <a:gd name="T62" fmla="*/ 0 w 2974"/>
                  <a:gd name="T63" fmla="*/ 0 h 2975"/>
                  <a:gd name="T64" fmla="*/ 0 w 2974"/>
                  <a:gd name="T65" fmla="*/ 0 h 2975"/>
                  <a:gd name="T66" fmla="*/ 0 w 2974"/>
                  <a:gd name="T67" fmla="*/ 0 h 2975"/>
                  <a:gd name="T68" fmla="*/ 0 w 2974"/>
                  <a:gd name="T69" fmla="*/ 2 h 2975"/>
                  <a:gd name="T70" fmla="*/ 0 w 2974"/>
                  <a:gd name="T71" fmla="*/ 4 h 2975"/>
                  <a:gd name="T72" fmla="*/ 0 w 2974"/>
                  <a:gd name="T73" fmla="*/ 7 h 2975"/>
                  <a:gd name="T74" fmla="*/ 0 w 2974"/>
                  <a:gd name="T75" fmla="*/ 11 h 2975"/>
                  <a:gd name="T76" fmla="*/ 0 w 2974"/>
                  <a:gd name="T77" fmla="*/ 14 h 2975"/>
                  <a:gd name="T78" fmla="*/ 0 w 2974"/>
                  <a:gd name="T79" fmla="*/ 19 h 2975"/>
                  <a:gd name="T80" fmla="*/ 0 w 2974"/>
                  <a:gd name="T81" fmla="*/ 23 h 2975"/>
                  <a:gd name="T82" fmla="*/ 0 w 2974"/>
                  <a:gd name="T83" fmla="*/ 27 h 2975"/>
                  <a:gd name="T84" fmla="*/ 0 w 2974"/>
                  <a:gd name="T85" fmla="*/ 32 h 2975"/>
                  <a:gd name="T86" fmla="*/ 0 w 2974"/>
                  <a:gd name="T87" fmla="*/ 36 h 2975"/>
                  <a:gd name="T88" fmla="*/ 0 w 2974"/>
                  <a:gd name="T89" fmla="*/ 39 h 2975"/>
                  <a:gd name="T90" fmla="*/ 0 w 2974"/>
                  <a:gd name="T91" fmla="*/ 42 h 2975"/>
                  <a:gd name="T92" fmla="*/ 0 w 2974"/>
                  <a:gd name="T93" fmla="*/ 44 h 2975"/>
                  <a:gd name="T94" fmla="*/ 0 w 2974"/>
                  <a:gd name="T95" fmla="*/ 46 h 2975"/>
                  <a:gd name="T96" fmla="*/ 0 w 2974"/>
                  <a:gd name="T97" fmla="*/ 47 h 2975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2974" h="2975">
                    <a:moveTo>
                      <a:pt x="0" y="2975"/>
                    </a:moveTo>
                    <a:lnTo>
                      <a:pt x="304" y="2960"/>
                    </a:lnTo>
                    <a:lnTo>
                      <a:pt x="598" y="2915"/>
                    </a:lnTo>
                    <a:lnTo>
                      <a:pt x="884" y="2842"/>
                    </a:lnTo>
                    <a:lnTo>
                      <a:pt x="1157" y="2742"/>
                    </a:lnTo>
                    <a:lnTo>
                      <a:pt x="1417" y="2616"/>
                    </a:lnTo>
                    <a:lnTo>
                      <a:pt x="1662" y="2467"/>
                    </a:lnTo>
                    <a:lnTo>
                      <a:pt x="1892" y="2296"/>
                    </a:lnTo>
                    <a:lnTo>
                      <a:pt x="2103" y="2105"/>
                    </a:lnTo>
                    <a:lnTo>
                      <a:pt x="2295" y="1894"/>
                    </a:lnTo>
                    <a:lnTo>
                      <a:pt x="2465" y="1664"/>
                    </a:lnTo>
                    <a:lnTo>
                      <a:pt x="2614" y="1419"/>
                    </a:lnTo>
                    <a:lnTo>
                      <a:pt x="2740" y="1159"/>
                    </a:lnTo>
                    <a:lnTo>
                      <a:pt x="2840" y="885"/>
                    </a:lnTo>
                    <a:lnTo>
                      <a:pt x="2913" y="600"/>
                    </a:lnTo>
                    <a:lnTo>
                      <a:pt x="2959" y="305"/>
                    </a:lnTo>
                    <a:lnTo>
                      <a:pt x="2974" y="0"/>
                    </a:lnTo>
                    <a:lnTo>
                      <a:pt x="2940" y="0"/>
                    </a:lnTo>
                    <a:lnTo>
                      <a:pt x="2846" y="0"/>
                    </a:lnTo>
                    <a:lnTo>
                      <a:pt x="2699" y="0"/>
                    </a:lnTo>
                    <a:lnTo>
                      <a:pt x="2509" y="0"/>
                    </a:lnTo>
                    <a:lnTo>
                      <a:pt x="2284" y="0"/>
                    </a:lnTo>
                    <a:lnTo>
                      <a:pt x="2032" y="0"/>
                    </a:lnTo>
                    <a:lnTo>
                      <a:pt x="1764" y="0"/>
                    </a:lnTo>
                    <a:lnTo>
                      <a:pt x="1487" y="0"/>
                    </a:lnTo>
                    <a:lnTo>
                      <a:pt x="1209" y="0"/>
                    </a:lnTo>
                    <a:lnTo>
                      <a:pt x="941" y="0"/>
                    </a:lnTo>
                    <a:lnTo>
                      <a:pt x="689" y="0"/>
                    </a:lnTo>
                    <a:lnTo>
                      <a:pt x="464" y="0"/>
                    </a:lnTo>
                    <a:lnTo>
                      <a:pt x="274" y="0"/>
                    </a:lnTo>
                    <a:lnTo>
                      <a:pt x="127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34"/>
                    </a:lnTo>
                    <a:lnTo>
                      <a:pt x="0" y="128"/>
                    </a:lnTo>
                    <a:lnTo>
                      <a:pt x="0" y="276"/>
                    </a:lnTo>
                    <a:lnTo>
                      <a:pt x="0" y="465"/>
                    </a:lnTo>
                    <a:lnTo>
                      <a:pt x="0" y="691"/>
                    </a:lnTo>
                    <a:lnTo>
                      <a:pt x="0" y="943"/>
                    </a:lnTo>
                    <a:lnTo>
                      <a:pt x="0" y="1211"/>
                    </a:lnTo>
                    <a:lnTo>
                      <a:pt x="0" y="1488"/>
                    </a:lnTo>
                    <a:lnTo>
                      <a:pt x="0" y="1765"/>
                    </a:lnTo>
                    <a:lnTo>
                      <a:pt x="0" y="2034"/>
                    </a:lnTo>
                    <a:lnTo>
                      <a:pt x="0" y="2285"/>
                    </a:lnTo>
                    <a:lnTo>
                      <a:pt x="0" y="2511"/>
                    </a:lnTo>
                    <a:lnTo>
                      <a:pt x="0" y="2700"/>
                    </a:lnTo>
                    <a:lnTo>
                      <a:pt x="0" y="2848"/>
                    </a:lnTo>
                    <a:lnTo>
                      <a:pt x="0" y="2942"/>
                    </a:lnTo>
                    <a:lnTo>
                      <a:pt x="0" y="2975"/>
                    </a:lnTo>
                    <a:close/>
                  </a:path>
                </a:pathLst>
              </a:custGeom>
              <a:solidFill>
                <a:srgbClr val="1223F4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8575" cmpd="sng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4" name="Oval 23"/>
            <p:cNvSpPr/>
            <p:nvPr/>
          </p:nvSpPr>
          <p:spPr>
            <a:xfrm>
              <a:off x="3885326" y="1977275"/>
              <a:ext cx="1424647" cy="14253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3560" name="TextBox 25"/>
            <p:cNvSpPr txBox="1">
              <a:spLocks noChangeArrowheads="1"/>
            </p:cNvSpPr>
            <p:nvPr/>
          </p:nvSpPr>
          <p:spPr bwMode="auto">
            <a:xfrm>
              <a:off x="3128977" y="1625266"/>
              <a:ext cx="1155095" cy="5098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dirty="0">
                  <a:solidFill>
                    <a:srgbClr val="FFFFFF"/>
                  </a:solidFill>
                  <a:latin typeface="Helvetica Neue Light" charset="0"/>
                  <a:cs typeface="Helvetica Neue Light" charset="0"/>
                </a:rPr>
                <a:t>Create</a:t>
              </a:r>
            </a:p>
          </p:txBody>
        </p:sp>
        <p:sp>
          <p:nvSpPr>
            <p:cNvPr id="23561" name="TextBox 32"/>
            <p:cNvSpPr txBox="1">
              <a:spLocks noChangeArrowheads="1"/>
            </p:cNvSpPr>
            <p:nvPr/>
          </p:nvSpPr>
          <p:spPr bwMode="auto">
            <a:xfrm>
              <a:off x="5087156" y="1625266"/>
              <a:ext cx="823293" cy="5098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dirty="0">
                  <a:solidFill>
                    <a:srgbClr val="FFFFFF"/>
                  </a:solidFill>
                  <a:latin typeface="Helvetica Neue Light" charset="0"/>
                  <a:cs typeface="Helvetica Neue Light" charset="0"/>
                </a:rPr>
                <a:t>Run</a:t>
              </a:r>
            </a:p>
          </p:txBody>
        </p:sp>
        <p:sp>
          <p:nvSpPr>
            <p:cNvPr id="23562" name="TextBox 38"/>
            <p:cNvSpPr txBox="1">
              <a:spLocks noChangeArrowheads="1"/>
            </p:cNvSpPr>
            <p:nvPr/>
          </p:nvSpPr>
          <p:spPr bwMode="auto">
            <a:xfrm>
              <a:off x="4830020" y="3297202"/>
              <a:ext cx="1337568" cy="5098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dirty="0">
                  <a:solidFill>
                    <a:srgbClr val="FFFFFF"/>
                  </a:solidFill>
                  <a:latin typeface="Helvetica Neue Light" charset="0"/>
                  <a:cs typeface="Helvetica Neue Light" charset="0"/>
                </a:rPr>
                <a:t>Manage</a:t>
              </a:r>
            </a:p>
          </p:txBody>
        </p:sp>
        <p:sp>
          <p:nvSpPr>
            <p:cNvPr id="23563" name="TextBox 39"/>
            <p:cNvSpPr txBox="1">
              <a:spLocks noChangeArrowheads="1"/>
            </p:cNvSpPr>
            <p:nvPr/>
          </p:nvSpPr>
          <p:spPr bwMode="auto">
            <a:xfrm>
              <a:off x="3130326" y="3297202"/>
              <a:ext cx="1203790" cy="5098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dirty="0">
                  <a:solidFill>
                    <a:srgbClr val="FFFFFF"/>
                  </a:solidFill>
                  <a:latin typeface="Helvetica Neue Light" charset="0"/>
                  <a:cs typeface="Helvetica Neue Light" charset="0"/>
                </a:rPr>
                <a:t>Secure</a:t>
              </a:r>
            </a:p>
          </p:txBody>
        </p:sp>
        <p:pic>
          <p:nvPicPr>
            <p:cNvPr id="23564" name="Picture 4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1675" y="4440951"/>
              <a:ext cx="2639908" cy="465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5" name="Picture 4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0389" y="2098478"/>
              <a:ext cx="1162478" cy="113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&amp; Comprehensive API foundation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 Light" charset="0"/>
              </a:rPr>
              <a:t>Already Have APIs?</a:t>
            </a:r>
            <a:endParaRPr lang="en-US" sz="2400" dirty="0">
              <a:latin typeface="Helvetica Neue Light" charset="0"/>
            </a:endParaRPr>
          </a:p>
        </p:txBody>
      </p:sp>
      <p:sp>
        <p:nvSpPr>
          <p:cNvPr id="27650" name="TextBox 5"/>
          <p:cNvSpPr txBox="1">
            <a:spLocks noChangeArrowheads="1"/>
          </p:cNvSpPr>
          <p:nvPr/>
        </p:nvSpPr>
        <p:spPr bwMode="auto">
          <a:xfrm>
            <a:off x="392113" y="2600325"/>
            <a:ext cx="3829050" cy="2254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Companies already have web services, which can be exposed as APIs</a:t>
            </a:r>
          </a:p>
          <a:p>
            <a:pPr>
              <a:lnSpc>
                <a:spcPct val="110000"/>
              </a:lnSpc>
            </a:pPr>
            <a:endParaRPr lang="en-US" sz="1600" dirty="0">
              <a:solidFill>
                <a:srgbClr val="264A60"/>
              </a:solidFill>
              <a:latin typeface="Helvetica Neue Light" charset="0"/>
              <a:cs typeface="Helvetica Neue Light" charset="0"/>
            </a:endParaRPr>
          </a:p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Software vendors are adding API support to existing products to pass through data from a system of record unchanged; aka System APIs</a:t>
            </a:r>
          </a:p>
          <a:p>
            <a:pPr>
              <a:lnSpc>
                <a:spcPct val="110000"/>
              </a:lnSpc>
            </a:pPr>
            <a:endParaRPr lang="en-US" sz="1600" dirty="0">
              <a:solidFill>
                <a:srgbClr val="264A60"/>
              </a:solidFill>
              <a:latin typeface="Helvetica Neue Light" charset="0"/>
              <a:cs typeface="Helvetica Neue Light" charset="0"/>
            </a:endParaRPr>
          </a:p>
        </p:txBody>
      </p:sp>
      <p:grpSp>
        <p:nvGrpSpPr>
          <p:cNvPr id="27651" name="Group 28"/>
          <p:cNvGrpSpPr>
            <a:grpSpLocks/>
          </p:cNvGrpSpPr>
          <p:nvPr/>
        </p:nvGrpSpPr>
        <p:grpSpPr bwMode="auto">
          <a:xfrm>
            <a:off x="1804988" y="1322388"/>
            <a:ext cx="868362" cy="792162"/>
            <a:chOff x="3860800" y="2692400"/>
            <a:chExt cx="868680" cy="792480"/>
          </a:xfrm>
        </p:grpSpPr>
        <p:pic>
          <p:nvPicPr>
            <p:cNvPr id="27708" name="Pictur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4640" y="2860040"/>
              <a:ext cx="624840" cy="624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Rounded Rectangle 21"/>
            <p:cNvSpPr/>
            <p:nvPr/>
          </p:nvSpPr>
          <p:spPr>
            <a:xfrm>
              <a:off x="3860800" y="2692400"/>
              <a:ext cx="700343" cy="254102"/>
            </a:xfrm>
            <a:prstGeom prst="roundRect">
              <a:avLst/>
            </a:prstGeom>
            <a:solidFill>
              <a:srgbClr val="F3D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>
                <a:defRPr/>
              </a:pPr>
              <a:r>
                <a:rPr lang="en-US" sz="800" dirty="0">
                  <a:solidFill>
                    <a:srgbClr val="264A60"/>
                  </a:solidFill>
                  <a:latin typeface="Helvetica Neue Medium"/>
                  <a:cs typeface="Helvetica Neue Medium"/>
                </a:rPr>
                <a:t>System API</a:t>
              </a:r>
            </a:p>
          </p:txBody>
        </p:sp>
      </p:grpSp>
      <p:grpSp>
        <p:nvGrpSpPr>
          <p:cNvPr id="27652" name="Group 30"/>
          <p:cNvGrpSpPr>
            <a:grpSpLocks/>
          </p:cNvGrpSpPr>
          <p:nvPr/>
        </p:nvGrpSpPr>
        <p:grpSpPr bwMode="auto">
          <a:xfrm>
            <a:off x="3054354" y="1322390"/>
            <a:ext cx="879475" cy="822242"/>
            <a:chOff x="5791200" y="2661920"/>
            <a:chExt cx="878840" cy="822546"/>
          </a:xfrm>
        </p:grpSpPr>
        <p:pic>
          <p:nvPicPr>
            <p:cNvPr id="27705" name="Picture 19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0120" y="2834640"/>
              <a:ext cx="629920" cy="629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Rounded Rectangle 22"/>
            <p:cNvSpPr/>
            <p:nvPr/>
          </p:nvSpPr>
          <p:spPr>
            <a:xfrm>
              <a:off x="5791200" y="2661920"/>
              <a:ext cx="701168" cy="254094"/>
            </a:xfrm>
            <a:prstGeom prst="roundRect">
              <a:avLst/>
            </a:prstGeom>
            <a:solidFill>
              <a:srgbClr val="F3D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>
                <a:defRPr/>
              </a:pPr>
              <a:r>
                <a:rPr lang="en-US" sz="800" dirty="0">
                  <a:solidFill>
                    <a:srgbClr val="264A60"/>
                  </a:solidFill>
                  <a:latin typeface="Helvetica Neue Medium"/>
                  <a:cs typeface="Helvetica Neue Medium"/>
                </a:rPr>
                <a:t>System API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125921" y="3230456"/>
              <a:ext cx="453774" cy="2540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050" dirty="0">
                  <a:solidFill>
                    <a:srgbClr val="264A60"/>
                  </a:solidFill>
                  <a:cs typeface="Arial" charset="0"/>
                </a:rPr>
                <a:t>ESB</a:t>
              </a:r>
            </a:p>
          </p:txBody>
        </p:sp>
      </p:grpSp>
      <p:grpSp>
        <p:nvGrpSpPr>
          <p:cNvPr id="27653" name="Group 32"/>
          <p:cNvGrpSpPr>
            <a:grpSpLocks/>
          </p:cNvGrpSpPr>
          <p:nvPr/>
        </p:nvGrpSpPr>
        <p:grpSpPr bwMode="auto">
          <a:xfrm>
            <a:off x="503240" y="1322388"/>
            <a:ext cx="1067088" cy="792162"/>
            <a:chOff x="7305040" y="2651760"/>
            <a:chExt cx="1067928" cy="792480"/>
          </a:xfrm>
        </p:grpSpPr>
        <p:grpSp>
          <p:nvGrpSpPr>
            <p:cNvPr id="27701" name="Group 25"/>
            <p:cNvGrpSpPr>
              <a:grpSpLocks/>
            </p:cNvGrpSpPr>
            <p:nvPr/>
          </p:nvGrpSpPr>
          <p:grpSpPr bwMode="auto">
            <a:xfrm>
              <a:off x="7640100" y="2723226"/>
              <a:ext cx="732868" cy="721014"/>
              <a:chOff x="6766340" y="1727546"/>
              <a:chExt cx="732868" cy="721014"/>
            </a:xfrm>
          </p:grpSpPr>
          <p:sp>
            <p:nvSpPr>
              <p:cNvPr id="24" name="Folded Corner 23"/>
              <p:cNvSpPr/>
              <p:nvPr/>
            </p:nvSpPr>
            <p:spPr>
              <a:xfrm rot="10800000" flipH="1">
                <a:off x="6838000" y="1727546"/>
                <a:ext cx="589426" cy="721014"/>
              </a:xfrm>
              <a:prstGeom prst="foldedCorner">
                <a:avLst>
                  <a:gd name="adj" fmla="val 41412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7704" name="TextBox 24"/>
              <p:cNvSpPr txBox="1">
                <a:spLocks noChangeArrowheads="1"/>
              </p:cNvSpPr>
              <p:nvPr/>
            </p:nvSpPr>
            <p:spPr bwMode="auto">
              <a:xfrm>
                <a:off x="6766340" y="1940560"/>
                <a:ext cx="732868" cy="461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200" b="1" dirty="0">
                    <a:solidFill>
                      <a:srgbClr val="FFFFFF"/>
                    </a:solidFill>
                  </a:rPr>
                  <a:t>Web</a:t>
                </a:r>
                <a:br>
                  <a:rPr lang="en-US" sz="1200" b="1" dirty="0">
                    <a:solidFill>
                      <a:srgbClr val="FFFFFF"/>
                    </a:solidFill>
                  </a:rPr>
                </a:br>
                <a:r>
                  <a:rPr lang="en-US" sz="1200" b="1" dirty="0">
                    <a:solidFill>
                      <a:srgbClr val="FFFFFF"/>
                    </a:solidFill>
                  </a:rPr>
                  <a:t>Service</a:t>
                </a:r>
              </a:p>
            </p:txBody>
          </p:sp>
        </p:grpSp>
        <p:sp>
          <p:nvSpPr>
            <p:cNvPr id="32" name="Rounded Rectangle 31"/>
            <p:cNvSpPr/>
            <p:nvPr/>
          </p:nvSpPr>
          <p:spPr>
            <a:xfrm>
              <a:off x="7305040" y="2651760"/>
              <a:ext cx="700638" cy="254102"/>
            </a:xfrm>
            <a:prstGeom prst="roundRect">
              <a:avLst/>
            </a:prstGeom>
            <a:solidFill>
              <a:srgbClr val="F3D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>
                <a:defRPr/>
              </a:pPr>
              <a:r>
                <a:rPr lang="en-US" sz="800" dirty="0">
                  <a:solidFill>
                    <a:srgbClr val="264A60"/>
                  </a:solidFill>
                  <a:latin typeface="Helvetica Neue Medium"/>
                  <a:cs typeface="Helvetica Neue Medium"/>
                </a:rPr>
                <a:t>System API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979992" y="2230439"/>
            <a:ext cx="3673475" cy="523220"/>
          </a:xfrm>
          <a:prstGeom prst="rect">
            <a:avLst/>
          </a:prstGeom>
          <a:solidFill>
            <a:schemeClr val="accent6">
              <a:alpha val="60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>
                <a:solidFill>
                  <a:srgbClr val="264A60"/>
                </a:solidFill>
                <a:latin typeface="Helvetica Neue Light"/>
                <a:cs typeface="Helvetica Neue Light"/>
              </a:rPr>
              <a:t>Added Management &amp; Security to protect enterprise assets</a:t>
            </a:r>
          </a:p>
        </p:txBody>
      </p:sp>
      <p:sp>
        <p:nvSpPr>
          <p:cNvPr id="27655" name="TextBox 63"/>
          <p:cNvSpPr txBox="1">
            <a:spLocks noChangeArrowheads="1"/>
          </p:cNvSpPr>
          <p:nvPr/>
        </p:nvSpPr>
        <p:spPr bwMode="auto">
          <a:xfrm>
            <a:off x="4926017" y="2874963"/>
            <a:ext cx="3844925" cy="1814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2794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System APIs should be </a:t>
            </a:r>
            <a:r>
              <a:rPr lang="en-US" sz="1600" dirty="0">
                <a:solidFill>
                  <a:srgbClr val="264A60"/>
                </a:solidFill>
                <a:latin typeface="Helvetica Neue Medium" charset="0"/>
                <a:cs typeface="Helvetica Neue Medium" charset="0"/>
              </a:rPr>
              <a:t>managed</a:t>
            </a:r>
            <a:r>
              <a:rPr lang="en-US" sz="1600" dirty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 and </a:t>
            </a:r>
            <a:r>
              <a:rPr lang="en-US" sz="1600" dirty="0">
                <a:solidFill>
                  <a:srgbClr val="264A60"/>
                </a:solidFill>
                <a:latin typeface="Helvetica Neue Medium" charset="0"/>
                <a:cs typeface="Helvetica Neue Medium" charset="0"/>
              </a:rPr>
              <a:t>secured</a:t>
            </a:r>
            <a:r>
              <a:rPr lang="en-US" sz="1600" dirty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 to protect enterprise systems: </a:t>
            </a:r>
          </a:p>
          <a:p>
            <a:pPr>
              <a:lnSpc>
                <a:spcPct val="110000"/>
              </a:lnSpc>
            </a:pPr>
            <a:endParaRPr lang="en-US" sz="600" dirty="0">
              <a:solidFill>
                <a:srgbClr val="264A60"/>
              </a:solidFill>
              <a:latin typeface="Helvetica Neue Light" charset="0"/>
              <a:cs typeface="Helvetica Neue Light" charset="0"/>
            </a:endParaRPr>
          </a:p>
          <a:p>
            <a:pPr lvl="1">
              <a:lnSpc>
                <a:spcPct val="110000"/>
              </a:lnSpc>
            </a:pPr>
            <a:r>
              <a:rPr lang="en-US" sz="1600" dirty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Where are they published? Which developers can discover them? Which applications can access them? How frequently? At what cost? Etc</a:t>
            </a:r>
            <a:r>
              <a:rPr lang="is-IS" sz="1600" dirty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…</a:t>
            </a:r>
            <a:endParaRPr lang="en-US" sz="1600" dirty="0">
              <a:solidFill>
                <a:srgbClr val="264A60"/>
              </a:solidFill>
              <a:latin typeface="Helvetica Neue Light" charset="0"/>
              <a:cs typeface="Helvetica Neue Light" charset="0"/>
            </a:endParaRPr>
          </a:p>
        </p:txBody>
      </p:sp>
      <p:sp>
        <p:nvSpPr>
          <p:cNvPr id="27656" name="TextBox 2"/>
          <p:cNvSpPr txBox="1">
            <a:spLocks noChangeArrowheads="1"/>
          </p:cNvSpPr>
          <p:nvPr/>
        </p:nvSpPr>
        <p:spPr bwMode="auto">
          <a:xfrm>
            <a:off x="4303788" y="2674938"/>
            <a:ext cx="49674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 dirty="0">
                <a:solidFill>
                  <a:schemeClr val="tx2"/>
                </a:solidFill>
                <a:latin typeface="Helvetica Neue Light" charset="0"/>
                <a:cs typeface="Helvetica Neue Light" charset="0"/>
              </a:rPr>
              <a:t>Vs.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407990" y="866775"/>
            <a:ext cx="3773487" cy="3892550"/>
          </a:xfrm>
          <a:prstGeom prst="roundRect">
            <a:avLst>
              <a:gd name="adj" fmla="val 6422"/>
            </a:avLst>
          </a:prstGeom>
          <a:noFill/>
          <a:ln>
            <a:solidFill>
              <a:srgbClr val="AF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9" name="Rounded Rectangle 68"/>
          <p:cNvSpPr/>
          <p:nvPr/>
        </p:nvSpPr>
        <p:spPr>
          <a:xfrm>
            <a:off x="4919667" y="866775"/>
            <a:ext cx="3773487" cy="3892550"/>
          </a:xfrm>
          <a:prstGeom prst="roundRect">
            <a:avLst>
              <a:gd name="adj" fmla="val 6422"/>
            </a:avLst>
          </a:prstGeom>
          <a:noFill/>
          <a:ln>
            <a:solidFill>
              <a:srgbClr val="AFB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grpSp>
        <p:nvGrpSpPr>
          <p:cNvPr id="27659" name="Group 13"/>
          <p:cNvGrpSpPr>
            <a:grpSpLocks/>
          </p:cNvGrpSpPr>
          <p:nvPr/>
        </p:nvGrpSpPr>
        <p:grpSpPr bwMode="auto">
          <a:xfrm>
            <a:off x="4972201" y="896938"/>
            <a:ext cx="1112426" cy="1230312"/>
            <a:chOff x="4972681" y="807463"/>
            <a:chExt cx="1111627" cy="1229638"/>
          </a:xfrm>
        </p:grpSpPr>
        <p:grpSp>
          <p:nvGrpSpPr>
            <p:cNvPr id="27687" name="Group 94"/>
            <p:cNvGrpSpPr>
              <a:grpSpLocks/>
            </p:cNvGrpSpPr>
            <p:nvPr/>
          </p:nvGrpSpPr>
          <p:grpSpPr bwMode="auto">
            <a:xfrm>
              <a:off x="5016950" y="1245373"/>
              <a:ext cx="1067358" cy="791728"/>
              <a:chOff x="7305059" y="2652512"/>
              <a:chExt cx="1067358" cy="791728"/>
            </a:xfrm>
          </p:grpSpPr>
          <p:grpSp>
            <p:nvGrpSpPr>
              <p:cNvPr id="27697" name="Group 95"/>
              <p:cNvGrpSpPr>
                <a:grpSpLocks/>
              </p:cNvGrpSpPr>
              <p:nvPr/>
            </p:nvGrpSpPr>
            <p:grpSpPr bwMode="auto">
              <a:xfrm>
                <a:off x="7640651" y="2731843"/>
                <a:ext cx="731766" cy="712397"/>
                <a:chOff x="6766891" y="1736163"/>
                <a:chExt cx="731766" cy="712397"/>
              </a:xfrm>
            </p:grpSpPr>
            <p:sp>
              <p:nvSpPr>
                <p:cNvPr id="98" name="Folded Corner 97"/>
                <p:cNvSpPr/>
                <p:nvPr/>
              </p:nvSpPr>
              <p:spPr>
                <a:xfrm rot="10800000" flipH="1">
                  <a:off x="6837407" y="1736163"/>
                  <a:ext cx="590126" cy="712397"/>
                </a:xfrm>
                <a:prstGeom prst="foldedCorner">
                  <a:avLst>
                    <a:gd name="adj" fmla="val 41412"/>
                  </a:avLst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/>
                </a:p>
              </p:txBody>
            </p:sp>
            <p:sp>
              <p:nvSpPr>
                <p:cNvPr id="27700" name="TextBox 98"/>
                <p:cNvSpPr txBox="1">
                  <a:spLocks noChangeArrowheads="1"/>
                </p:cNvSpPr>
                <p:nvPr/>
              </p:nvSpPr>
              <p:spPr bwMode="auto">
                <a:xfrm>
                  <a:off x="6766891" y="1940560"/>
                  <a:ext cx="731766" cy="4614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1200" b="1" dirty="0">
                      <a:solidFill>
                        <a:srgbClr val="FFFFFF"/>
                      </a:solidFill>
                    </a:rPr>
                    <a:t>Web</a:t>
                  </a:r>
                  <a:br>
                    <a:rPr lang="en-US" sz="1200" b="1" dirty="0">
                      <a:solidFill>
                        <a:srgbClr val="FFFFFF"/>
                      </a:solidFill>
                    </a:rPr>
                  </a:br>
                  <a:r>
                    <a:rPr lang="en-US" sz="1200" b="1" dirty="0">
                      <a:solidFill>
                        <a:srgbClr val="FFFFFF"/>
                      </a:solidFill>
                    </a:rPr>
                    <a:t>Service</a:t>
                  </a:r>
                </a:p>
              </p:txBody>
            </p:sp>
          </p:grpSp>
          <p:sp>
            <p:nvSpPr>
              <p:cNvPr id="97" name="Rounded Rectangle 96"/>
              <p:cNvSpPr/>
              <p:nvPr/>
            </p:nvSpPr>
            <p:spPr>
              <a:xfrm>
                <a:off x="7305059" y="2652512"/>
                <a:ext cx="701171" cy="253861"/>
              </a:xfrm>
              <a:prstGeom prst="roundRect">
                <a:avLst/>
              </a:prstGeom>
              <a:solidFill>
                <a:srgbClr val="F3D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anchor="ctr"/>
              <a:lstStyle/>
              <a:p>
                <a:pPr algn="ctr">
                  <a:defRPr/>
                </a:pPr>
                <a:r>
                  <a:rPr lang="en-US" sz="800" dirty="0">
                    <a:solidFill>
                      <a:srgbClr val="264A60"/>
                    </a:solidFill>
                    <a:latin typeface="Helvetica Neue Medium"/>
                    <a:cs typeface="Helvetica Neue Medium"/>
                  </a:rPr>
                  <a:t>System API</a:t>
                </a:r>
              </a:p>
            </p:txBody>
          </p:sp>
        </p:grpSp>
        <p:grpSp>
          <p:nvGrpSpPr>
            <p:cNvPr id="27688" name="Group 64"/>
            <p:cNvGrpSpPr>
              <a:grpSpLocks noChangeAspect="1"/>
            </p:cNvGrpSpPr>
            <p:nvPr/>
          </p:nvGrpSpPr>
          <p:grpSpPr bwMode="auto">
            <a:xfrm>
              <a:off x="4972681" y="807463"/>
              <a:ext cx="790779" cy="495602"/>
              <a:chOff x="6764224" y="2281757"/>
              <a:chExt cx="2372334" cy="1486803"/>
            </a:xfrm>
          </p:grpSpPr>
          <p:cxnSp>
            <p:nvCxnSpPr>
              <p:cNvPr id="66" name="Straight Connector 65"/>
              <p:cNvCxnSpPr/>
              <p:nvPr/>
            </p:nvCxnSpPr>
            <p:spPr>
              <a:xfrm>
                <a:off x="7701317" y="3438406"/>
                <a:ext cx="447353" cy="0"/>
              </a:xfrm>
              <a:prstGeom prst="line">
                <a:avLst/>
              </a:prstGeom>
              <a:ln w="28575" cmpd="sng">
                <a:solidFill>
                  <a:schemeClr val="bg2">
                    <a:lumMod val="9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690" name="Group 15"/>
              <p:cNvGrpSpPr>
                <a:grpSpLocks/>
              </p:cNvGrpSpPr>
              <p:nvPr/>
            </p:nvGrpSpPr>
            <p:grpSpPr bwMode="auto">
              <a:xfrm>
                <a:off x="6840712" y="2744360"/>
                <a:ext cx="2159998" cy="1024200"/>
                <a:chOff x="1559" y="2219"/>
                <a:chExt cx="2667" cy="1294"/>
              </a:xfrm>
            </p:grpSpPr>
            <p:sp>
              <p:nvSpPr>
                <p:cNvPr id="27695" name="Freeform 7"/>
                <p:cNvSpPr>
                  <a:spLocks/>
                </p:cNvSpPr>
                <p:nvPr/>
              </p:nvSpPr>
              <p:spPr bwMode="auto">
                <a:xfrm>
                  <a:off x="1559" y="2219"/>
                  <a:ext cx="1262" cy="1294"/>
                </a:xfrm>
                <a:custGeom>
                  <a:avLst/>
                  <a:gdLst>
                    <a:gd name="T0" fmla="*/ 0 w 2975"/>
                    <a:gd name="T1" fmla="*/ 0 h 2975"/>
                    <a:gd name="T2" fmla="*/ 0 w 2975"/>
                    <a:gd name="T3" fmla="*/ 5 h 2975"/>
                    <a:gd name="T4" fmla="*/ 1 w 2975"/>
                    <a:gd name="T5" fmla="*/ 10 h 2975"/>
                    <a:gd name="T6" fmla="*/ 2 w 2975"/>
                    <a:gd name="T7" fmla="*/ 14 h 2975"/>
                    <a:gd name="T8" fmla="*/ 3 w 2975"/>
                    <a:gd name="T9" fmla="*/ 18 h 2975"/>
                    <a:gd name="T10" fmla="*/ 5 w 2975"/>
                    <a:gd name="T11" fmla="*/ 22 h 2975"/>
                    <a:gd name="T12" fmla="*/ 7 w 2975"/>
                    <a:gd name="T13" fmla="*/ 26 h 2975"/>
                    <a:gd name="T14" fmla="*/ 9 w 2975"/>
                    <a:gd name="T15" fmla="*/ 30 h 2975"/>
                    <a:gd name="T16" fmla="*/ 12 w 2975"/>
                    <a:gd name="T17" fmla="*/ 33 h 2975"/>
                    <a:gd name="T18" fmla="*/ 15 w 2975"/>
                    <a:gd name="T19" fmla="*/ 36 h 2975"/>
                    <a:gd name="T20" fmla="*/ 18 w 2975"/>
                    <a:gd name="T21" fmla="*/ 38 h 2975"/>
                    <a:gd name="T22" fmla="*/ 21 w 2975"/>
                    <a:gd name="T23" fmla="*/ 41 h 2975"/>
                    <a:gd name="T24" fmla="*/ 25 w 2975"/>
                    <a:gd name="T25" fmla="*/ 43 h 2975"/>
                    <a:gd name="T26" fmla="*/ 28 w 2975"/>
                    <a:gd name="T27" fmla="*/ 44 h 2975"/>
                    <a:gd name="T28" fmla="*/ 33 w 2975"/>
                    <a:gd name="T29" fmla="*/ 45 h 2975"/>
                    <a:gd name="T30" fmla="*/ 37 w 2975"/>
                    <a:gd name="T31" fmla="*/ 46 h 2975"/>
                    <a:gd name="T32" fmla="*/ 41 w 2975"/>
                    <a:gd name="T33" fmla="*/ 47 h 2975"/>
                    <a:gd name="T34" fmla="*/ 41 w 2975"/>
                    <a:gd name="T35" fmla="*/ 46 h 2975"/>
                    <a:gd name="T36" fmla="*/ 41 w 2975"/>
                    <a:gd name="T37" fmla="*/ 44 h 2975"/>
                    <a:gd name="T38" fmla="*/ 41 w 2975"/>
                    <a:gd name="T39" fmla="*/ 42 h 2975"/>
                    <a:gd name="T40" fmla="*/ 41 w 2975"/>
                    <a:gd name="T41" fmla="*/ 39 h 2975"/>
                    <a:gd name="T42" fmla="*/ 41 w 2975"/>
                    <a:gd name="T43" fmla="*/ 36 h 2975"/>
                    <a:gd name="T44" fmla="*/ 41 w 2975"/>
                    <a:gd name="T45" fmla="*/ 32 h 2975"/>
                    <a:gd name="T46" fmla="*/ 41 w 2975"/>
                    <a:gd name="T47" fmla="*/ 27 h 2975"/>
                    <a:gd name="T48" fmla="*/ 41 w 2975"/>
                    <a:gd name="T49" fmla="*/ 23 h 2975"/>
                    <a:gd name="T50" fmla="*/ 41 w 2975"/>
                    <a:gd name="T51" fmla="*/ 19 h 2975"/>
                    <a:gd name="T52" fmla="*/ 41 w 2975"/>
                    <a:gd name="T53" fmla="*/ 14 h 2975"/>
                    <a:gd name="T54" fmla="*/ 41 w 2975"/>
                    <a:gd name="T55" fmla="*/ 11 h 2975"/>
                    <a:gd name="T56" fmla="*/ 41 w 2975"/>
                    <a:gd name="T57" fmla="*/ 7 h 2975"/>
                    <a:gd name="T58" fmla="*/ 41 w 2975"/>
                    <a:gd name="T59" fmla="*/ 4 h 2975"/>
                    <a:gd name="T60" fmla="*/ 41 w 2975"/>
                    <a:gd name="T61" fmla="*/ 2 h 2975"/>
                    <a:gd name="T62" fmla="*/ 41 w 2975"/>
                    <a:gd name="T63" fmla="*/ 0 h 2975"/>
                    <a:gd name="T64" fmla="*/ 41 w 2975"/>
                    <a:gd name="T65" fmla="*/ 0 h 2975"/>
                    <a:gd name="T66" fmla="*/ 40 w 2975"/>
                    <a:gd name="T67" fmla="*/ 0 h 2975"/>
                    <a:gd name="T68" fmla="*/ 39 w 2975"/>
                    <a:gd name="T69" fmla="*/ 0 h 2975"/>
                    <a:gd name="T70" fmla="*/ 37 w 2975"/>
                    <a:gd name="T71" fmla="*/ 0 h 2975"/>
                    <a:gd name="T72" fmla="*/ 34 w 2975"/>
                    <a:gd name="T73" fmla="*/ 0 h 2975"/>
                    <a:gd name="T74" fmla="*/ 31 w 2975"/>
                    <a:gd name="T75" fmla="*/ 0 h 2975"/>
                    <a:gd name="T76" fmla="*/ 28 w 2975"/>
                    <a:gd name="T77" fmla="*/ 0 h 2975"/>
                    <a:gd name="T78" fmla="*/ 24 w 2975"/>
                    <a:gd name="T79" fmla="*/ 0 h 2975"/>
                    <a:gd name="T80" fmla="*/ 20 w 2975"/>
                    <a:gd name="T81" fmla="*/ 0 h 2975"/>
                    <a:gd name="T82" fmla="*/ 17 w 2975"/>
                    <a:gd name="T83" fmla="*/ 0 h 2975"/>
                    <a:gd name="T84" fmla="*/ 13 w 2975"/>
                    <a:gd name="T85" fmla="*/ 0 h 2975"/>
                    <a:gd name="T86" fmla="*/ 9 w 2975"/>
                    <a:gd name="T87" fmla="*/ 0 h 2975"/>
                    <a:gd name="T88" fmla="*/ 6 w 2975"/>
                    <a:gd name="T89" fmla="*/ 0 h 2975"/>
                    <a:gd name="T90" fmla="*/ 4 w 2975"/>
                    <a:gd name="T91" fmla="*/ 0 h 2975"/>
                    <a:gd name="T92" fmla="*/ 2 w 2975"/>
                    <a:gd name="T93" fmla="*/ 0 h 2975"/>
                    <a:gd name="T94" fmla="*/ 0 w 2975"/>
                    <a:gd name="T95" fmla="*/ 0 h 2975"/>
                    <a:gd name="T96" fmla="*/ 0 w 2975"/>
                    <a:gd name="T97" fmla="*/ 0 h 2975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2975" h="2975">
                      <a:moveTo>
                        <a:pt x="0" y="0"/>
                      </a:moveTo>
                      <a:lnTo>
                        <a:pt x="15" y="305"/>
                      </a:lnTo>
                      <a:lnTo>
                        <a:pt x="60" y="600"/>
                      </a:lnTo>
                      <a:lnTo>
                        <a:pt x="133" y="885"/>
                      </a:lnTo>
                      <a:lnTo>
                        <a:pt x="233" y="1159"/>
                      </a:lnTo>
                      <a:lnTo>
                        <a:pt x="359" y="1419"/>
                      </a:lnTo>
                      <a:lnTo>
                        <a:pt x="508" y="1664"/>
                      </a:lnTo>
                      <a:lnTo>
                        <a:pt x="679" y="1894"/>
                      </a:lnTo>
                      <a:lnTo>
                        <a:pt x="870" y="2105"/>
                      </a:lnTo>
                      <a:lnTo>
                        <a:pt x="1082" y="2296"/>
                      </a:lnTo>
                      <a:lnTo>
                        <a:pt x="1311" y="2467"/>
                      </a:lnTo>
                      <a:lnTo>
                        <a:pt x="1556" y="2616"/>
                      </a:lnTo>
                      <a:lnTo>
                        <a:pt x="1816" y="2742"/>
                      </a:lnTo>
                      <a:lnTo>
                        <a:pt x="2090" y="2842"/>
                      </a:lnTo>
                      <a:lnTo>
                        <a:pt x="2375" y="2915"/>
                      </a:lnTo>
                      <a:lnTo>
                        <a:pt x="2670" y="2960"/>
                      </a:lnTo>
                      <a:lnTo>
                        <a:pt x="2975" y="2975"/>
                      </a:lnTo>
                      <a:lnTo>
                        <a:pt x="2975" y="2942"/>
                      </a:lnTo>
                      <a:lnTo>
                        <a:pt x="2975" y="2848"/>
                      </a:lnTo>
                      <a:lnTo>
                        <a:pt x="2975" y="2700"/>
                      </a:lnTo>
                      <a:lnTo>
                        <a:pt x="2975" y="2511"/>
                      </a:lnTo>
                      <a:lnTo>
                        <a:pt x="2975" y="2285"/>
                      </a:lnTo>
                      <a:lnTo>
                        <a:pt x="2975" y="2034"/>
                      </a:lnTo>
                      <a:lnTo>
                        <a:pt x="2975" y="1765"/>
                      </a:lnTo>
                      <a:lnTo>
                        <a:pt x="2975" y="1488"/>
                      </a:lnTo>
                      <a:lnTo>
                        <a:pt x="2975" y="1211"/>
                      </a:lnTo>
                      <a:lnTo>
                        <a:pt x="2975" y="943"/>
                      </a:lnTo>
                      <a:lnTo>
                        <a:pt x="2975" y="691"/>
                      </a:lnTo>
                      <a:lnTo>
                        <a:pt x="2975" y="465"/>
                      </a:lnTo>
                      <a:lnTo>
                        <a:pt x="2975" y="276"/>
                      </a:lnTo>
                      <a:lnTo>
                        <a:pt x="2975" y="128"/>
                      </a:lnTo>
                      <a:lnTo>
                        <a:pt x="2975" y="34"/>
                      </a:lnTo>
                      <a:lnTo>
                        <a:pt x="2975" y="0"/>
                      </a:lnTo>
                      <a:lnTo>
                        <a:pt x="2941" y="0"/>
                      </a:lnTo>
                      <a:lnTo>
                        <a:pt x="2847" y="0"/>
                      </a:lnTo>
                      <a:lnTo>
                        <a:pt x="2699" y="0"/>
                      </a:lnTo>
                      <a:lnTo>
                        <a:pt x="2510" y="0"/>
                      </a:lnTo>
                      <a:lnTo>
                        <a:pt x="2284" y="0"/>
                      </a:lnTo>
                      <a:lnTo>
                        <a:pt x="2033" y="0"/>
                      </a:lnTo>
                      <a:lnTo>
                        <a:pt x="1764" y="0"/>
                      </a:lnTo>
                      <a:lnTo>
                        <a:pt x="1487" y="0"/>
                      </a:lnTo>
                      <a:lnTo>
                        <a:pt x="1210" y="0"/>
                      </a:lnTo>
                      <a:lnTo>
                        <a:pt x="941" y="0"/>
                      </a:lnTo>
                      <a:lnTo>
                        <a:pt x="690" y="0"/>
                      </a:lnTo>
                      <a:lnTo>
                        <a:pt x="464" y="0"/>
                      </a:lnTo>
                      <a:lnTo>
                        <a:pt x="275" y="0"/>
                      </a:lnTo>
                      <a:lnTo>
                        <a:pt x="12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715C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28575" cmpd="sng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7696" name="Freeform 8"/>
                <p:cNvSpPr>
                  <a:spLocks/>
                </p:cNvSpPr>
                <p:nvPr/>
              </p:nvSpPr>
              <p:spPr bwMode="auto">
                <a:xfrm>
                  <a:off x="2965" y="2219"/>
                  <a:ext cx="1261" cy="1294"/>
                </a:xfrm>
                <a:custGeom>
                  <a:avLst/>
                  <a:gdLst>
                    <a:gd name="T0" fmla="*/ 0 w 2974"/>
                    <a:gd name="T1" fmla="*/ 47 h 2975"/>
                    <a:gd name="T2" fmla="*/ 4 w 2974"/>
                    <a:gd name="T3" fmla="*/ 46 h 2975"/>
                    <a:gd name="T4" fmla="*/ 8 w 2974"/>
                    <a:gd name="T5" fmla="*/ 45 h 2975"/>
                    <a:gd name="T6" fmla="*/ 12 w 2974"/>
                    <a:gd name="T7" fmla="*/ 44 h 2975"/>
                    <a:gd name="T8" fmla="*/ 16 w 2974"/>
                    <a:gd name="T9" fmla="*/ 43 h 2975"/>
                    <a:gd name="T10" fmla="*/ 20 w 2974"/>
                    <a:gd name="T11" fmla="*/ 41 h 2975"/>
                    <a:gd name="T12" fmla="*/ 23 w 2974"/>
                    <a:gd name="T13" fmla="*/ 38 h 2975"/>
                    <a:gd name="T14" fmla="*/ 26 w 2974"/>
                    <a:gd name="T15" fmla="*/ 36 h 2975"/>
                    <a:gd name="T16" fmla="*/ 29 w 2974"/>
                    <a:gd name="T17" fmla="*/ 33 h 2975"/>
                    <a:gd name="T18" fmla="*/ 31 w 2974"/>
                    <a:gd name="T19" fmla="*/ 30 h 2975"/>
                    <a:gd name="T20" fmla="*/ 34 w 2974"/>
                    <a:gd name="T21" fmla="*/ 26 h 2975"/>
                    <a:gd name="T22" fmla="*/ 36 w 2974"/>
                    <a:gd name="T23" fmla="*/ 22 h 2975"/>
                    <a:gd name="T24" fmla="*/ 38 w 2974"/>
                    <a:gd name="T25" fmla="*/ 18 h 2975"/>
                    <a:gd name="T26" fmla="*/ 39 w 2974"/>
                    <a:gd name="T27" fmla="*/ 14 h 2975"/>
                    <a:gd name="T28" fmla="*/ 40 w 2974"/>
                    <a:gd name="T29" fmla="*/ 10 h 2975"/>
                    <a:gd name="T30" fmla="*/ 41 w 2974"/>
                    <a:gd name="T31" fmla="*/ 5 h 2975"/>
                    <a:gd name="T32" fmla="*/ 41 w 2974"/>
                    <a:gd name="T33" fmla="*/ 0 h 2975"/>
                    <a:gd name="T34" fmla="*/ 40 w 2974"/>
                    <a:gd name="T35" fmla="*/ 0 h 2975"/>
                    <a:gd name="T36" fmla="*/ 39 w 2974"/>
                    <a:gd name="T37" fmla="*/ 0 h 2975"/>
                    <a:gd name="T38" fmla="*/ 37 w 2974"/>
                    <a:gd name="T39" fmla="*/ 0 h 2975"/>
                    <a:gd name="T40" fmla="*/ 34 w 2974"/>
                    <a:gd name="T41" fmla="*/ 0 h 2975"/>
                    <a:gd name="T42" fmla="*/ 31 w 2974"/>
                    <a:gd name="T43" fmla="*/ 0 h 2975"/>
                    <a:gd name="T44" fmla="*/ 28 w 2974"/>
                    <a:gd name="T45" fmla="*/ 0 h 2975"/>
                    <a:gd name="T46" fmla="*/ 24 w 2974"/>
                    <a:gd name="T47" fmla="*/ 0 h 2975"/>
                    <a:gd name="T48" fmla="*/ 20 w 2974"/>
                    <a:gd name="T49" fmla="*/ 0 h 2975"/>
                    <a:gd name="T50" fmla="*/ 17 w 2974"/>
                    <a:gd name="T51" fmla="*/ 0 h 2975"/>
                    <a:gd name="T52" fmla="*/ 13 w 2974"/>
                    <a:gd name="T53" fmla="*/ 0 h 2975"/>
                    <a:gd name="T54" fmla="*/ 9 w 2974"/>
                    <a:gd name="T55" fmla="*/ 0 h 2975"/>
                    <a:gd name="T56" fmla="*/ 6 w 2974"/>
                    <a:gd name="T57" fmla="*/ 0 h 2975"/>
                    <a:gd name="T58" fmla="*/ 4 w 2974"/>
                    <a:gd name="T59" fmla="*/ 0 h 2975"/>
                    <a:gd name="T60" fmla="*/ 2 w 2974"/>
                    <a:gd name="T61" fmla="*/ 0 h 2975"/>
                    <a:gd name="T62" fmla="*/ 0 w 2974"/>
                    <a:gd name="T63" fmla="*/ 0 h 2975"/>
                    <a:gd name="T64" fmla="*/ 0 w 2974"/>
                    <a:gd name="T65" fmla="*/ 0 h 2975"/>
                    <a:gd name="T66" fmla="*/ 0 w 2974"/>
                    <a:gd name="T67" fmla="*/ 0 h 2975"/>
                    <a:gd name="T68" fmla="*/ 0 w 2974"/>
                    <a:gd name="T69" fmla="*/ 2 h 2975"/>
                    <a:gd name="T70" fmla="*/ 0 w 2974"/>
                    <a:gd name="T71" fmla="*/ 4 h 2975"/>
                    <a:gd name="T72" fmla="*/ 0 w 2974"/>
                    <a:gd name="T73" fmla="*/ 7 h 2975"/>
                    <a:gd name="T74" fmla="*/ 0 w 2974"/>
                    <a:gd name="T75" fmla="*/ 11 h 2975"/>
                    <a:gd name="T76" fmla="*/ 0 w 2974"/>
                    <a:gd name="T77" fmla="*/ 14 h 2975"/>
                    <a:gd name="T78" fmla="*/ 0 w 2974"/>
                    <a:gd name="T79" fmla="*/ 19 h 2975"/>
                    <a:gd name="T80" fmla="*/ 0 w 2974"/>
                    <a:gd name="T81" fmla="*/ 23 h 2975"/>
                    <a:gd name="T82" fmla="*/ 0 w 2974"/>
                    <a:gd name="T83" fmla="*/ 27 h 2975"/>
                    <a:gd name="T84" fmla="*/ 0 w 2974"/>
                    <a:gd name="T85" fmla="*/ 32 h 2975"/>
                    <a:gd name="T86" fmla="*/ 0 w 2974"/>
                    <a:gd name="T87" fmla="*/ 36 h 2975"/>
                    <a:gd name="T88" fmla="*/ 0 w 2974"/>
                    <a:gd name="T89" fmla="*/ 39 h 2975"/>
                    <a:gd name="T90" fmla="*/ 0 w 2974"/>
                    <a:gd name="T91" fmla="*/ 42 h 2975"/>
                    <a:gd name="T92" fmla="*/ 0 w 2974"/>
                    <a:gd name="T93" fmla="*/ 44 h 2975"/>
                    <a:gd name="T94" fmla="*/ 0 w 2974"/>
                    <a:gd name="T95" fmla="*/ 46 h 2975"/>
                    <a:gd name="T96" fmla="*/ 0 w 2974"/>
                    <a:gd name="T97" fmla="*/ 47 h 2975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2974" h="2975">
                      <a:moveTo>
                        <a:pt x="0" y="2975"/>
                      </a:moveTo>
                      <a:lnTo>
                        <a:pt x="304" y="2960"/>
                      </a:lnTo>
                      <a:lnTo>
                        <a:pt x="598" y="2915"/>
                      </a:lnTo>
                      <a:lnTo>
                        <a:pt x="884" y="2842"/>
                      </a:lnTo>
                      <a:lnTo>
                        <a:pt x="1157" y="2742"/>
                      </a:lnTo>
                      <a:lnTo>
                        <a:pt x="1417" y="2616"/>
                      </a:lnTo>
                      <a:lnTo>
                        <a:pt x="1662" y="2467"/>
                      </a:lnTo>
                      <a:lnTo>
                        <a:pt x="1892" y="2296"/>
                      </a:lnTo>
                      <a:lnTo>
                        <a:pt x="2103" y="2105"/>
                      </a:lnTo>
                      <a:lnTo>
                        <a:pt x="2295" y="1894"/>
                      </a:lnTo>
                      <a:lnTo>
                        <a:pt x="2465" y="1664"/>
                      </a:lnTo>
                      <a:lnTo>
                        <a:pt x="2614" y="1419"/>
                      </a:lnTo>
                      <a:lnTo>
                        <a:pt x="2740" y="1159"/>
                      </a:lnTo>
                      <a:lnTo>
                        <a:pt x="2840" y="885"/>
                      </a:lnTo>
                      <a:lnTo>
                        <a:pt x="2913" y="600"/>
                      </a:lnTo>
                      <a:lnTo>
                        <a:pt x="2959" y="305"/>
                      </a:lnTo>
                      <a:lnTo>
                        <a:pt x="2974" y="0"/>
                      </a:lnTo>
                      <a:lnTo>
                        <a:pt x="2940" y="0"/>
                      </a:lnTo>
                      <a:lnTo>
                        <a:pt x="2846" y="0"/>
                      </a:lnTo>
                      <a:lnTo>
                        <a:pt x="2699" y="0"/>
                      </a:lnTo>
                      <a:lnTo>
                        <a:pt x="2509" y="0"/>
                      </a:lnTo>
                      <a:lnTo>
                        <a:pt x="2284" y="0"/>
                      </a:lnTo>
                      <a:lnTo>
                        <a:pt x="2032" y="0"/>
                      </a:lnTo>
                      <a:lnTo>
                        <a:pt x="1764" y="0"/>
                      </a:lnTo>
                      <a:lnTo>
                        <a:pt x="1487" y="0"/>
                      </a:lnTo>
                      <a:lnTo>
                        <a:pt x="1209" y="0"/>
                      </a:lnTo>
                      <a:lnTo>
                        <a:pt x="941" y="0"/>
                      </a:lnTo>
                      <a:lnTo>
                        <a:pt x="689" y="0"/>
                      </a:lnTo>
                      <a:lnTo>
                        <a:pt x="464" y="0"/>
                      </a:lnTo>
                      <a:lnTo>
                        <a:pt x="274" y="0"/>
                      </a:lnTo>
                      <a:lnTo>
                        <a:pt x="12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0" y="34"/>
                      </a:lnTo>
                      <a:lnTo>
                        <a:pt x="0" y="128"/>
                      </a:lnTo>
                      <a:lnTo>
                        <a:pt x="0" y="276"/>
                      </a:lnTo>
                      <a:lnTo>
                        <a:pt x="0" y="465"/>
                      </a:lnTo>
                      <a:lnTo>
                        <a:pt x="0" y="691"/>
                      </a:lnTo>
                      <a:lnTo>
                        <a:pt x="0" y="943"/>
                      </a:lnTo>
                      <a:lnTo>
                        <a:pt x="0" y="1211"/>
                      </a:lnTo>
                      <a:lnTo>
                        <a:pt x="0" y="1488"/>
                      </a:lnTo>
                      <a:lnTo>
                        <a:pt x="0" y="1765"/>
                      </a:lnTo>
                      <a:lnTo>
                        <a:pt x="0" y="2034"/>
                      </a:lnTo>
                      <a:lnTo>
                        <a:pt x="0" y="2285"/>
                      </a:lnTo>
                      <a:lnTo>
                        <a:pt x="0" y="2511"/>
                      </a:lnTo>
                      <a:lnTo>
                        <a:pt x="0" y="2700"/>
                      </a:lnTo>
                      <a:lnTo>
                        <a:pt x="0" y="2848"/>
                      </a:lnTo>
                      <a:lnTo>
                        <a:pt x="0" y="2942"/>
                      </a:lnTo>
                      <a:lnTo>
                        <a:pt x="0" y="2975"/>
                      </a:lnTo>
                      <a:close/>
                    </a:path>
                  </a:pathLst>
                </a:custGeom>
                <a:solidFill>
                  <a:srgbClr val="1223F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28575" cmpd="sng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71" name="Oval 70"/>
              <p:cNvSpPr/>
              <p:nvPr/>
            </p:nvSpPr>
            <p:spPr>
              <a:xfrm>
                <a:off x="7482399" y="2281757"/>
                <a:ext cx="861391" cy="86153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7692" name="TextBox 73"/>
              <p:cNvSpPr txBox="1">
                <a:spLocks noChangeArrowheads="1"/>
              </p:cNvSpPr>
              <p:nvPr/>
            </p:nvSpPr>
            <p:spPr bwMode="auto">
              <a:xfrm>
                <a:off x="7775627" y="2934177"/>
                <a:ext cx="1360931" cy="5536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600" dirty="0">
                    <a:solidFill>
                      <a:srgbClr val="FFFFFF"/>
                    </a:solidFill>
                    <a:latin typeface="Helvetica Neue Light" charset="0"/>
                    <a:cs typeface="Helvetica Neue Light" charset="0"/>
                  </a:rPr>
                  <a:t>Manage</a:t>
                </a:r>
              </a:p>
            </p:txBody>
          </p:sp>
          <p:sp>
            <p:nvSpPr>
              <p:cNvPr id="27693" name="TextBox 74"/>
              <p:cNvSpPr txBox="1">
                <a:spLocks noChangeArrowheads="1"/>
              </p:cNvSpPr>
              <p:nvPr/>
            </p:nvSpPr>
            <p:spPr bwMode="auto">
              <a:xfrm>
                <a:off x="6764224" y="2934177"/>
                <a:ext cx="1250433" cy="5536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600" dirty="0">
                    <a:solidFill>
                      <a:srgbClr val="FFFFFF"/>
                    </a:solidFill>
                    <a:latin typeface="Helvetica Neue Light" charset="0"/>
                    <a:cs typeface="Helvetica Neue Light" charset="0"/>
                  </a:rPr>
                  <a:t>Secure</a:t>
                </a:r>
              </a:p>
            </p:txBody>
          </p:sp>
          <p:pic>
            <p:nvPicPr>
              <p:cNvPr id="27694" name="Picture 7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9475" y="2354191"/>
                <a:ext cx="701895" cy="685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7660" name="Group 12"/>
          <p:cNvGrpSpPr>
            <a:grpSpLocks/>
          </p:cNvGrpSpPr>
          <p:nvPr/>
        </p:nvGrpSpPr>
        <p:grpSpPr bwMode="auto">
          <a:xfrm>
            <a:off x="6435659" y="896938"/>
            <a:ext cx="898595" cy="1230312"/>
            <a:chOff x="6434931" y="807463"/>
            <a:chExt cx="898900" cy="1229638"/>
          </a:xfrm>
        </p:grpSpPr>
        <p:grpSp>
          <p:nvGrpSpPr>
            <p:cNvPr id="27675" name="Group 87"/>
            <p:cNvGrpSpPr>
              <a:grpSpLocks/>
            </p:cNvGrpSpPr>
            <p:nvPr/>
          </p:nvGrpSpPr>
          <p:grpSpPr bwMode="auto">
            <a:xfrm>
              <a:off x="6465151" y="1244621"/>
              <a:ext cx="868680" cy="792480"/>
              <a:chOff x="3860800" y="2692400"/>
              <a:chExt cx="868680" cy="792480"/>
            </a:xfrm>
          </p:grpSpPr>
          <p:pic>
            <p:nvPicPr>
              <p:cNvPr id="27685" name="Picture 8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04640" y="2860040"/>
                <a:ext cx="624840" cy="624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0" name="Rounded Rectangle 89"/>
              <p:cNvSpPr/>
              <p:nvPr/>
            </p:nvSpPr>
            <p:spPr>
              <a:xfrm>
                <a:off x="3860823" y="2693152"/>
                <a:ext cx="700325" cy="253861"/>
              </a:xfrm>
              <a:prstGeom prst="roundRect">
                <a:avLst/>
              </a:prstGeom>
              <a:solidFill>
                <a:srgbClr val="F3D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anchor="ctr"/>
              <a:lstStyle/>
              <a:p>
                <a:pPr algn="ctr">
                  <a:defRPr/>
                </a:pPr>
                <a:r>
                  <a:rPr lang="en-US" sz="800" dirty="0">
                    <a:solidFill>
                      <a:srgbClr val="264A60"/>
                    </a:solidFill>
                    <a:latin typeface="Helvetica Neue Medium"/>
                    <a:cs typeface="Helvetica Neue Medium"/>
                  </a:rPr>
                  <a:t>System API</a:t>
                </a:r>
              </a:p>
            </p:txBody>
          </p:sp>
        </p:grpSp>
        <p:grpSp>
          <p:nvGrpSpPr>
            <p:cNvPr id="27676" name="Group 78"/>
            <p:cNvGrpSpPr>
              <a:grpSpLocks noChangeAspect="1"/>
            </p:cNvGrpSpPr>
            <p:nvPr/>
          </p:nvGrpSpPr>
          <p:grpSpPr bwMode="auto">
            <a:xfrm>
              <a:off x="6434931" y="807463"/>
              <a:ext cx="791237" cy="495602"/>
              <a:chOff x="6763567" y="2281757"/>
              <a:chExt cx="2373708" cy="1486803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7702308" y="3438406"/>
                <a:ext cx="447826" cy="0"/>
              </a:xfrm>
              <a:prstGeom prst="line">
                <a:avLst/>
              </a:prstGeom>
              <a:ln w="28575" cmpd="sng">
                <a:solidFill>
                  <a:schemeClr val="bg2">
                    <a:lumMod val="9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678" name="Group 15"/>
              <p:cNvGrpSpPr>
                <a:grpSpLocks/>
              </p:cNvGrpSpPr>
              <p:nvPr/>
            </p:nvGrpSpPr>
            <p:grpSpPr bwMode="auto">
              <a:xfrm>
                <a:off x="6840712" y="2744360"/>
                <a:ext cx="2159998" cy="1024200"/>
                <a:chOff x="1559" y="2219"/>
                <a:chExt cx="2667" cy="1294"/>
              </a:xfrm>
            </p:grpSpPr>
            <p:sp>
              <p:nvSpPr>
                <p:cNvPr id="27683" name="Freeform 7"/>
                <p:cNvSpPr>
                  <a:spLocks/>
                </p:cNvSpPr>
                <p:nvPr/>
              </p:nvSpPr>
              <p:spPr bwMode="auto">
                <a:xfrm>
                  <a:off x="1559" y="2219"/>
                  <a:ext cx="1262" cy="1294"/>
                </a:xfrm>
                <a:custGeom>
                  <a:avLst/>
                  <a:gdLst>
                    <a:gd name="T0" fmla="*/ 0 w 2975"/>
                    <a:gd name="T1" fmla="*/ 0 h 2975"/>
                    <a:gd name="T2" fmla="*/ 0 w 2975"/>
                    <a:gd name="T3" fmla="*/ 5 h 2975"/>
                    <a:gd name="T4" fmla="*/ 1 w 2975"/>
                    <a:gd name="T5" fmla="*/ 10 h 2975"/>
                    <a:gd name="T6" fmla="*/ 2 w 2975"/>
                    <a:gd name="T7" fmla="*/ 14 h 2975"/>
                    <a:gd name="T8" fmla="*/ 3 w 2975"/>
                    <a:gd name="T9" fmla="*/ 18 h 2975"/>
                    <a:gd name="T10" fmla="*/ 5 w 2975"/>
                    <a:gd name="T11" fmla="*/ 22 h 2975"/>
                    <a:gd name="T12" fmla="*/ 7 w 2975"/>
                    <a:gd name="T13" fmla="*/ 26 h 2975"/>
                    <a:gd name="T14" fmla="*/ 9 w 2975"/>
                    <a:gd name="T15" fmla="*/ 30 h 2975"/>
                    <a:gd name="T16" fmla="*/ 12 w 2975"/>
                    <a:gd name="T17" fmla="*/ 33 h 2975"/>
                    <a:gd name="T18" fmla="*/ 15 w 2975"/>
                    <a:gd name="T19" fmla="*/ 36 h 2975"/>
                    <a:gd name="T20" fmla="*/ 18 w 2975"/>
                    <a:gd name="T21" fmla="*/ 38 h 2975"/>
                    <a:gd name="T22" fmla="*/ 21 w 2975"/>
                    <a:gd name="T23" fmla="*/ 41 h 2975"/>
                    <a:gd name="T24" fmla="*/ 25 w 2975"/>
                    <a:gd name="T25" fmla="*/ 43 h 2975"/>
                    <a:gd name="T26" fmla="*/ 28 w 2975"/>
                    <a:gd name="T27" fmla="*/ 44 h 2975"/>
                    <a:gd name="T28" fmla="*/ 33 w 2975"/>
                    <a:gd name="T29" fmla="*/ 45 h 2975"/>
                    <a:gd name="T30" fmla="*/ 37 w 2975"/>
                    <a:gd name="T31" fmla="*/ 46 h 2975"/>
                    <a:gd name="T32" fmla="*/ 41 w 2975"/>
                    <a:gd name="T33" fmla="*/ 47 h 2975"/>
                    <a:gd name="T34" fmla="*/ 41 w 2975"/>
                    <a:gd name="T35" fmla="*/ 46 h 2975"/>
                    <a:gd name="T36" fmla="*/ 41 w 2975"/>
                    <a:gd name="T37" fmla="*/ 44 h 2975"/>
                    <a:gd name="T38" fmla="*/ 41 w 2975"/>
                    <a:gd name="T39" fmla="*/ 42 h 2975"/>
                    <a:gd name="T40" fmla="*/ 41 w 2975"/>
                    <a:gd name="T41" fmla="*/ 39 h 2975"/>
                    <a:gd name="T42" fmla="*/ 41 w 2975"/>
                    <a:gd name="T43" fmla="*/ 36 h 2975"/>
                    <a:gd name="T44" fmla="*/ 41 w 2975"/>
                    <a:gd name="T45" fmla="*/ 32 h 2975"/>
                    <a:gd name="T46" fmla="*/ 41 w 2975"/>
                    <a:gd name="T47" fmla="*/ 27 h 2975"/>
                    <a:gd name="T48" fmla="*/ 41 w 2975"/>
                    <a:gd name="T49" fmla="*/ 23 h 2975"/>
                    <a:gd name="T50" fmla="*/ 41 w 2975"/>
                    <a:gd name="T51" fmla="*/ 19 h 2975"/>
                    <a:gd name="T52" fmla="*/ 41 w 2975"/>
                    <a:gd name="T53" fmla="*/ 14 h 2975"/>
                    <a:gd name="T54" fmla="*/ 41 w 2975"/>
                    <a:gd name="T55" fmla="*/ 11 h 2975"/>
                    <a:gd name="T56" fmla="*/ 41 w 2975"/>
                    <a:gd name="T57" fmla="*/ 7 h 2975"/>
                    <a:gd name="T58" fmla="*/ 41 w 2975"/>
                    <a:gd name="T59" fmla="*/ 4 h 2975"/>
                    <a:gd name="T60" fmla="*/ 41 w 2975"/>
                    <a:gd name="T61" fmla="*/ 2 h 2975"/>
                    <a:gd name="T62" fmla="*/ 41 w 2975"/>
                    <a:gd name="T63" fmla="*/ 0 h 2975"/>
                    <a:gd name="T64" fmla="*/ 41 w 2975"/>
                    <a:gd name="T65" fmla="*/ 0 h 2975"/>
                    <a:gd name="T66" fmla="*/ 40 w 2975"/>
                    <a:gd name="T67" fmla="*/ 0 h 2975"/>
                    <a:gd name="T68" fmla="*/ 39 w 2975"/>
                    <a:gd name="T69" fmla="*/ 0 h 2975"/>
                    <a:gd name="T70" fmla="*/ 37 w 2975"/>
                    <a:gd name="T71" fmla="*/ 0 h 2975"/>
                    <a:gd name="T72" fmla="*/ 34 w 2975"/>
                    <a:gd name="T73" fmla="*/ 0 h 2975"/>
                    <a:gd name="T74" fmla="*/ 31 w 2975"/>
                    <a:gd name="T75" fmla="*/ 0 h 2975"/>
                    <a:gd name="T76" fmla="*/ 28 w 2975"/>
                    <a:gd name="T77" fmla="*/ 0 h 2975"/>
                    <a:gd name="T78" fmla="*/ 24 w 2975"/>
                    <a:gd name="T79" fmla="*/ 0 h 2975"/>
                    <a:gd name="T80" fmla="*/ 20 w 2975"/>
                    <a:gd name="T81" fmla="*/ 0 h 2975"/>
                    <a:gd name="T82" fmla="*/ 17 w 2975"/>
                    <a:gd name="T83" fmla="*/ 0 h 2975"/>
                    <a:gd name="T84" fmla="*/ 13 w 2975"/>
                    <a:gd name="T85" fmla="*/ 0 h 2975"/>
                    <a:gd name="T86" fmla="*/ 9 w 2975"/>
                    <a:gd name="T87" fmla="*/ 0 h 2975"/>
                    <a:gd name="T88" fmla="*/ 6 w 2975"/>
                    <a:gd name="T89" fmla="*/ 0 h 2975"/>
                    <a:gd name="T90" fmla="*/ 4 w 2975"/>
                    <a:gd name="T91" fmla="*/ 0 h 2975"/>
                    <a:gd name="T92" fmla="*/ 2 w 2975"/>
                    <a:gd name="T93" fmla="*/ 0 h 2975"/>
                    <a:gd name="T94" fmla="*/ 0 w 2975"/>
                    <a:gd name="T95" fmla="*/ 0 h 2975"/>
                    <a:gd name="T96" fmla="*/ 0 w 2975"/>
                    <a:gd name="T97" fmla="*/ 0 h 2975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2975" h="2975">
                      <a:moveTo>
                        <a:pt x="0" y="0"/>
                      </a:moveTo>
                      <a:lnTo>
                        <a:pt x="15" y="305"/>
                      </a:lnTo>
                      <a:lnTo>
                        <a:pt x="60" y="600"/>
                      </a:lnTo>
                      <a:lnTo>
                        <a:pt x="133" y="885"/>
                      </a:lnTo>
                      <a:lnTo>
                        <a:pt x="233" y="1159"/>
                      </a:lnTo>
                      <a:lnTo>
                        <a:pt x="359" y="1419"/>
                      </a:lnTo>
                      <a:lnTo>
                        <a:pt x="508" y="1664"/>
                      </a:lnTo>
                      <a:lnTo>
                        <a:pt x="679" y="1894"/>
                      </a:lnTo>
                      <a:lnTo>
                        <a:pt x="870" y="2105"/>
                      </a:lnTo>
                      <a:lnTo>
                        <a:pt x="1082" y="2296"/>
                      </a:lnTo>
                      <a:lnTo>
                        <a:pt x="1311" y="2467"/>
                      </a:lnTo>
                      <a:lnTo>
                        <a:pt x="1556" y="2616"/>
                      </a:lnTo>
                      <a:lnTo>
                        <a:pt x="1816" y="2742"/>
                      </a:lnTo>
                      <a:lnTo>
                        <a:pt x="2090" y="2842"/>
                      </a:lnTo>
                      <a:lnTo>
                        <a:pt x="2375" y="2915"/>
                      </a:lnTo>
                      <a:lnTo>
                        <a:pt x="2670" y="2960"/>
                      </a:lnTo>
                      <a:lnTo>
                        <a:pt x="2975" y="2975"/>
                      </a:lnTo>
                      <a:lnTo>
                        <a:pt x="2975" y="2942"/>
                      </a:lnTo>
                      <a:lnTo>
                        <a:pt x="2975" y="2848"/>
                      </a:lnTo>
                      <a:lnTo>
                        <a:pt x="2975" y="2700"/>
                      </a:lnTo>
                      <a:lnTo>
                        <a:pt x="2975" y="2511"/>
                      </a:lnTo>
                      <a:lnTo>
                        <a:pt x="2975" y="2285"/>
                      </a:lnTo>
                      <a:lnTo>
                        <a:pt x="2975" y="2034"/>
                      </a:lnTo>
                      <a:lnTo>
                        <a:pt x="2975" y="1765"/>
                      </a:lnTo>
                      <a:lnTo>
                        <a:pt x="2975" y="1488"/>
                      </a:lnTo>
                      <a:lnTo>
                        <a:pt x="2975" y="1211"/>
                      </a:lnTo>
                      <a:lnTo>
                        <a:pt x="2975" y="943"/>
                      </a:lnTo>
                      <a:lnTo>
                        <a:pt x="2975" y="691"/>
                      </a:lnTo>
                      <a:lnTo>
                        <a:pt x="2975" y="465"/>
                      </a:lnTo>
                      <a:lnTo>
                        <a:pt x="2975" y="276"/>
                      </a:lnTo>
                      <a:lnTo>
                        <a:pt x="2975" y="128"/>
                      </a:lnTo>
                      <a:lnTo>
                        <a:pt x="2975" y="34"/>
                      </a:lnTo>
                      <a:lnTo>
                        <a:pt x="2975" y="0"/>
                      </a:lnTo>
                      <a:lnTo>
                        <a:pt x="2941" y="0"/>
                      </a:lnTo>
                      <a:lnTo>
                        <a:pt x="2847" y="0"/>
                      </a:lnTo>
                      <a:lnTo>
                        <a:pt x="2699" y="0"/>
                      </a:lnTo>
                      <a:lnTo>
                        <a:pt x="2510" y="0"/>
                      </a:lnTo>
                      <a:lnTo>
                        <a:pt x="2284" y="0"/>
                      </a:lnTo>
                      <a:lnTo>
                        <a:pt x="2033" y="0"/>
                      </a:lnTo>
                      <a:lnTo>
                        <a:pt x="1764" y="0"/>
                      </a:lnTo>
                      <a:lnTo>
                        <a:pt x="1487" y="0"/>
                      </a:lnTo>
                      <a:lnTo>
                        <a:pt x="1210" y="0"/>
                      </a:lnTo>
                      <a:lnTo>
                        <a:pt x="941" y="0"/>
                      </a:lnTo>
                      <a:lnTo>
                        <a:pt x="690" y="0"/>
                      </a:lnTo>
                      <a:lnTo>
                        <a:pt x="464" y="0"/>
                      </a:lnTo>
                      <a:lnTo>
                        <a:pt x="275" y="0"/>
                      </a:lnTo>
                      <a:lnTo>
                        <a:pt x="12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715C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28575" cmpd="sng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7684" name="Freeform 8"/>
                <p:cNvSpPr>
                  <a:spLocks/>
                </p:cNvSpPr>
                <p:nvPr/>
              </p:nvSpPr>
              <p:spPr bwMode="auto">
                <a:xfrm>
                  <a:off x="2965" y="2219"/>
                  <a:ext cx="1261" cy="1294"/>
                </a:xfrm>
                <a:custGeom>
                  <a:avLst/>
                  <a:gdLst>
                    <a:gd name="T0" fmla="*/ 0 w 2974"/>
                    <a:gd name="T1" fmla="*/ 47 h 2975"/>
                    <a:gd name="T2" fmla="*/ 4 w 2974"/>
                    <a:gd name="T3" fmla="*/ 46 h 2975"/>
                    <a:gd name="T4" fmla="*/ 8 w 2974"/>
                    <a:gd name="T5" fmla="*/ 45 h 2975"/>
                    <a:gd name="T6" fmla="*/ 12 w 2974"/>
                    <a:gd name="T7" fmla="*/ 44 h 2975"/>
                    <a:gd name="T8" fmla="*/ 16 w 2974"/>
                    <a:gd name="T9" fmla="*/ 43 h 2975"/>
                    <a:gd name="T10" fmla="*/ 20 w 2974"/>
                    <a:gd name="T11" fmla="*/ 41 h 2975"/>
                    <a:gd name="T12" fmla="*/ 23 w 2974"/>
                    <a:gd name="T13" fmla="*/ 38 h 2975"/>
                    <a:gd name="T14" fmla="*/ 26 w 2974"/>
                    <a:gd name="T15" fmla="*/ 36 h 2975"/>
                    <a:gd name="T16" fmla="*/ 29 w 2974"/>
                    <a:gd name="T17" fmla="*/ 33 h 2975"/>
                    <a:gd name="T18" fmla="*/ 31 w 2974"/>
                    <a:gd name="T19" fmla="*/ 30 h 2975"/>
                    <a:gd name="T20" fmla="*/ 34 w 2974"/>
                    <a:gd name="T21" fmla="*/ 26 h 2975"/>
                    <a:gd name="T22" fmla="*/ 36 w 2974"/>
                    <a:gd name="T23" fmla="*/ 22 h 2975"/>
                    <a:gd name="T24" fmla="*/ 38 w 2974"/>
                    <a:gd name="T25" fmla="*/ 18 h 2975"/>
                    <a:gd name="T26" fmla="*/ 39 w 2974"/>
                    <a:gd name="T27" fmla="*/ 14 h 2975"/>
                    <a:gd name="T28" fmla="*/ 40 w 2974"/>
                    <a:gd name="T29" fmla="*/ 10 h 2975"/>
                    <a:gd name="T30" fmla="*/ 41 w 2974"/>
                    <a:gd name="T31" fmla="*/ 5 h 2975"/>
                    <a:gd name="T32" fmla="*/ 41 w 2974"/>
                    <a:gd name="T33" fmla="*/ 0 h 2975"/>
                    <a:gd name="T34" fmla="*/ 40 w 2974"/>
                    <a:gd name="T35" fmla="*/ 0 h 2975"/>
                    <a:gd name="T36" fmla="*/ 39 w 2974"/>
                    <a:gd name="T37" fmla="*/ 0 h 2975"/>
                    <a:gd name="T38" fmla="*/ 37 w 2974"/>
                    <a:gd name="T39" fmla="*/ 0 h 2975"/>
                    <a:gd name="T40" fmla="*/ 34 w 2974"/>
                    <a:gd name="T41" fmla="*/ 0 h 2975"/>
                    <a:gd name="T42" fmla="*/ 31 w 2974"/>
                    <a:gd name="T43" fmla="*/ 0 h 2975"/>
                    <a:gd name="T44" fmla="*/ 28 w 2974"/>
                    <a:gd name="T45" fmla="*/ 0 h 2975"/>
                    <a:gd name="T46" fmla="*/ 24 w 2974"/>
                    <a:gd name="T47" fmla="*/ 0 h 2975"/>
                    <a:gd name="T48" fmla="*/ 20 w 2974"/>
                    <a:gd name="T49" fmla="*/ 0 h 2975"/>
                    <a:gd name="T50" fmla="*/ 17 w 2974"/>
                    <a:gd name="T51" fmla="*/ 0 h 2975"/>
                    <a:gd name="T52" fmla="*/ 13 w 2974"/>
                    <a:gd name="T53" fmla="*/ 0 h 2975"/>
                    <a:gd name="T54" fmla="*/ 9 w 2974"/>
                    <a:gd name="T55" fmla="*/ 0 h 2975"/>
                    <a:gd name="T56" fmla="*/ 6 w 2974"/>
                    <a:gd name="T57" fmla="*/ 0 h 2975"/>
                    <a:gd name="T58" fmla="*/ 4 w 2974"/>
                    <a:gd name="T59" fmla="*/ 0 h 2975"/>
                    <a:gd name="T60" fmla="*/ 2 w 2974"/>
                    <a:gd name="T61" fmla="*/ 0 h 2975"/>
                    <a:gd name="T62" fmla="*/ 0 w 2974"/>
                    <a:gd name="T63" fmla="*/ 0 h 2975"/>
                    <a:gd name="T64" fmla="*/ 0 w 2974"/>
                    <a:gd name="T65" fmla="*/ 0 h 2975"/>
                    <a:gd name="T66" fmla="*/ 0 w 2974"/>
                    <a:gd name="T67" fmla="*/ 0 h 2975"/>
                    <a:gd name="T68" fmla="*/ 0 w 2974"/>
                    <a:gd name="T69" fmla="*/ 2 h 2975"/>
                    <a:gd name="T70" fmla="*/ 0 w 2974"/>
                    <a:gd name="T71" fmla="*/ 4 h 2975"/>
                    <a:gd name="T72" fmla="*/ 0 w 2974"/>
                    <a:gd name="T73" fmla="*/ 7 h 2975"/>
                    <a:gd name="T74" fmla="*/ 0 w 2974"/>
                    <a:gd name="T75" fmla="*/ 11 h 2975"/>
                    <a:gd name="T76" fmla="*/ 0 w 2974"/>
                    <a:gd name="T77" fmla="*/ 14 h 2975"/>
                    <a:gd name="T78" fmla="*/ 0 w 2974"/>
                    <a:gd name="T79" fmla="*/ 19 h 2975"/>
                    <a:gd name="T80" fmla="*/ 0 w 2974"/>
                    <a:gd name="T81" fmla="*/ 23 h 2975"/>
                    <a:gd name="T82" fmla="*/ 0 w 2974"/>
                    <a:gd name="T83" fmla="*/ 27 h 2975"/>
                    <a:gd name="T84" fmla="*/ 0 w 2974"/>
                    <a:gd name="T85" fmla="*/ 32 h 2975"/>
                    <a:gd name="T86" fmla="*/ 0 w 2974"/>
                    <a:gd name="T87" fmla="*/ 36 h 2975"/>
                    <a:gd name="T88" fmla="*/ 0 w 2974"/>
                    <a:gd name="T89" fmla="*/ 39 h 2975"/>
                    <a:gd name="T90" fmla="*/ 0 w 2974"/>
                    <a:gd name="T91" fmla="*/ 42 h 2975"/>
                    <a:gd name="T92" fmla="*/ 0 w 2974"/>
                    <a:gd name="T93" fmla="*/ 44 h 2975"/>
                    <a:gd name="T94" fmla="*/ 0 w 2974"/>
                    <a:gd name="T95" fmla="*/ 46 h 2975"/>
                    <a:gd name="T96" fmla="*/ 0 w 2974"/>
                    <a:gd name="T97" fmla="*/ 47 h 2975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2974" h="2975">
                      <a:moveTo>
                        <a:pt x="0" y="2975"/>
                      </a:moveTo>
                      <a:lnTo>
                        <a:pt x="304" y="2960"/>
                      </a:lnTo>
                      <a:lnTo>
                        <a:pt x="598" y="2915"/>
                      </a:lnTo>
                      <a:lnTo>
                        <a:pt x="884" y="2842"/>
                      </a:lnTo>
                      <a:lnTo>
                        <a:pt x="1157" y="2742"/>
                      </a:lnTo>
                      <a:lnTo>
                        <a:pt x="1417" y="2616"/>
                      </a:lnTo>
                      <a:lnTo>
                        <a:pt x="1662" y="2467"/>
                      </a:lnTo>
                      <a:lnTo>
                        <a:pt x="1892" y="2296"/>
                      </a:lnTo>
                      <a:lnTo>
                        <a:pt x="2103" y="2105"/>
                      </a:lnTo>
                      <a:lnTo>
                        <a:pt x="2295" y="1894"/>
                      </a:lnTo>
                      <a:lnTo>
                        <a:pt x="2465" y="1664"/>
                      </a:lnTo>
                      <a:lnTo>
                        <a:pt x="2614" y="1419"/>
                      </a:lnTo>
                      <a:lnTo>
                        <a:pt x="2740" y="1159"/>
                      </a:lnTo>
                      <a:lnTo>
                        <a:pt x="2840" y="885"/>
                      </a:lnTo>
                      <a:lnTo>
                        <a:pt x="2913" y="600"/>
                      </a:lnTo>
                      <a:lnTo>
                        <a:pt x="2959" y="305"/>
                      </a:lnTo>
                      <a:lnTo>
                        <a:pt x="2974" y="0"/>
                      </a:lnTo>
                      <a:lnTo>
                        <a:pt x="2940" y="0"/>
                      </a:lnTo>
                      <a:lnTo>
                        <a:pt x="2846" y="0"/>
                      </a:lnTo>
                      <a:lnTo>
                        <a:pt x="2699" y="0"/>
                      </a:lnTo>
                      <a:lnTo>
                        <a:pt x="2509" y="0"/>
                      </a:lnTo>
                      <a:lnTo>
                        <a:pt x="2284" y="0"/>
                      </a:lnTo>
                      <a:lnTo>
                        <a:pt x="2032" y="0"/>
                      </a:lnTo>
                      <a:lnTo>
                        <a:pt x="1764" y="0"/>
                      </a:lnTo>
                      <a:lnTo>
                        <a:pt x="1487" y="0"/>
                      </a:lnTo>
                      <a:lnTo>
                        <a:pt x="1209" y="0"/>
                      </a:lnTo>
                      <a:lnTo>
                        <a:pt x="941" y="0"/>
                      </a:lnTo>
                      <a:lnTo>
                        <a:pt x="689" y="0"/>
                      </a:lnTo>
                      <a:lnTo>
                        <a:pt x="464" y="0"/>
                      </a:lnTo>
                      <a:lnTo>
                        <a:pt x="274" y="0"/>
                      </a:lnTo>
                      <a:lnTo>
                        <a:pt x="12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0" y="34"/>
                      </a:lnTo>
                      <a:lnTo>
                        <a:pt x="0" y="128"/>
                      </a:lnTo>
                      <a:lnTo>
                        <a:pt x="0" y="276"/>
                      </a:lnTo>
                      <a:lnTo>
                        <a:pt x="0" y="465"/>
                      </a:lnTo>
                      <a:lnTo>
                        <a:pt x="0" y="691"/>
                      </a:lnTo>
                      <a:lnTo>
                        <a:pt x="0" y="943"/>
                      </a:lnTo>
                      <a:lnTo>
                        <a:pt x="0" y="1211"/>
                      </a:lnTo>
                      <a:lnTo>
                        <a:pt x="0" y="1488"/>
                      </a:lnTo>
                      <a:lnTo>
                        <a:pt x="0" y="1765"/>
                      </a:lnTo>
                      <a:lnTo>
                        <a:pt x="0" y="2034"/>
                      </a:lnTo>
                      <a:lnTo>
                        <a:pt x="0" y="2285"/>
                      </a:lnTo>
                      <a:lnTo>
                        <a:pt x="0" y="2511"/>
                      </a:lnTo>
                      <a:lnTo>
                        <a:pt x="0" y="2700"/>
                      </a:lnTo>
                      <a:lnTo>
                        <a:pt x="0" y="2848"/>
                      </a:lnTo>
                      <a:lnTo>
                        <a:pt x="0" y="2942"/>
                      </a:lnTo>
                      <a:lnTo>
                        <a:pt x="0" y="2975"/>
                      </a:lnTo>
                      <a:close/>
                    </a:path>
                  </a:pathLst>
                </a:custGeom>
                <a:solidFill>
                  <a:srgbClr val="1223F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28575" cmpd="sng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83" name="Oval 82"/>
              <p:cNvSpPr/>
              <p:nvPr/>
            </p:nvSpPr>
            <p:spPr>
              <a:xfrm>
                <a:off x="7483159" y="2281757"/>
                <a:ext cx="857539" cy="86153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7680" name="TextBox 83"/>
              <p:cNvSpPr txBox="1">
                <a:spLocks noChangeArrowheads="1"/>
              </p:cNvSpPr>
              <p:nvPr/>
            </p:nvSpPr>
            <p:spPr bwMode="auto">
              <a:xfrm>
                <a:off x="7774905" y="2934177"/>
                <a:ext cx="1362370" cy="5536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600" dirty="0">
                    <a:solidFill>
                      <a:srgbClr val="FFFFFF"/>
                    </a:solidFill>
                    <a:latin typeface="Helvetica Neue Light" charset="0"/>
                    <a:cs typeface="Helvetica Neue Light" charset="0"/>
                  </a:rPr>
                  <a:t>Manage</a:t>
                </a:r>
              </a:p>
            </p:txBody>
          </p:sp>
          <p:sp>
            <p:nvSpPr>
              <p:cNvPr id="27681" name="TextBox 84"/>
              <p:cNvSpPr txBox="1">
                <a:spLocks noChangeArrowheads="1"/>
              </p:cNvSpPr>
              <p:nvPr/>
            </p:nvSpPr>
            <p:spPr bwMode="auto">
              <a:xfrm>
                <a:off x="6763567" y="2934177"/>
                <a:ext cx="1251755" cy="5536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600" dirty="0">
                    <a:solidFill>
                      <a:srgbClr val="FFFFFF"/>
                    </a:solidFill>
                    <a:latin typeface="Helvetica Neue Light" charset="0"/>
                    <a:cs typeface="Helvetica Neue Light" charset="0"/>
                  </a:rPr>
                  <a:t>Secure</a:t>
                </a:r>
              </a:p>
            </p:txBody>
          </p:sp>
          <p:pic>
            <p:nvPicPr>
              <p:cNvPr id="27682" name="Picture 8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9475" y="2354191"/>
                <a:ext cx="701895" cy="685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7661" name="Group 10"/>
          <p:cNvGrpSpPr>
            <a:grpSpLocks/>
          </p:cNvGrpSpPr>
          <p:nvPr/>
        </p:nvGrpSpPr>
        <p:grpSpPr bwMode="auto">
          <a:xfrm>
            <a:off x="7678571" y="896939"/>
            <a:ext cx="914571" cy="1260391"/>
            <a:chOff x="7677935" y="807463"/>
            <a:chExt cx="915316" cy="1259711"/>
          </a:xfrm>
        </p:grpSpPr>
        <p:grpSp>
          <p:nvGrpSpPr>
            <p:cNvPr id="27662" name="Group 90"/>
            <p:cNvGrpSpPr>
              <a:grpSpLocks/>
            </p:cNvGrpSpPr>
            <p:nvPr/>
          </p:nvGrpSpPr>
          <p:grpSpPr bwMode="auto">
            <a:xfrm>
              <a:off x="7714648" y="1245377"/>
              <a:ext cx="878603" cy="821797"/>
              <a:chOff x="5791437" y="2662676"/>
              <a:chExt cx="878603" cy="821797"/>
            </a:xfrm>
          </p:grpSpPr>
          <p:pic>
            <p:nvPicPr>
              <p:cNvPr id="27672" name="Picture 91"/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0120" y="2834640"/>
                <a:ext cx="629920" cy="6299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Rounded Rectangle 92"/>
              <p:cNvSpPr/>
              <p:nvPr/>
            </p:nvSpPr>
            <p:spPr>
              <a:xfrm>
                <a:off x="5791437" y="2662676"/>
                <a:ext cx="700658" cy="253863"/>
              </a:xfrm>
              <a:prstGeom prst="roundRect">
                <a:avLst/>
              </a:prstGeom>
              <a:solidFill>
                <a:srgbClr val="F3D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anchor="ctr"/>
              <a:lstStyle/>
              <a:p>
                <a:pPr algn="ctr">
                  <a:defRPr/>
                </a:pPr>
                <a:r>
                  <a:rPr lang="en-US" sz="800" dirty="0">
                    <a:solidFill>
                      <a:srgbClr val="264A60"/>
                    </a:solidFill>
                    <a:latin typeface="Helvetica Neue Medium"/>
                    <a:cs typeface="Helvetica Neue Medium"/>
                  </a:rPr>
                  <a:t>System API</a:t>
                </a:r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6126673" y="3230694"/>
                <a:ext cx="454472" cy="25377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050" dirty="0">
                    <a:solidFill>
                      <a:schemeClr val="tx2"/>
                    </a:solidFill>
                    <a:cs typeface="Arial" charset="0"/>
                  </a:rPr>
                  <a:t>ESB</a:t>
                </a:r>
              </a:p>
            </p:txBody>
          </p:sp>
        </p:grpSp>
        <p:grpSp>
          <p:nvGrpSpPr>
            <p:cNvPr id="27663" name="Group 103"/>
            <p:cNvGrpSpPr>
              <a:grpSpLocks noChangeAspect="1"/>
            </p:cNvGrpSpPr>
            <p:nvPr/>
          </p:nvGrpSpPr>
          <p:grpSpPr bwMode="auto">
            <a:xfrm>
              <a:off x="7677935" y="807463"/>
              <a:ext cx="791445" cy="495602"/>
              <a:chOff x="6763267" y="2281757"/>
              <a:chExt cx="2374333" cy="1486803"/>
            </a:xfrm>
          </p:grpSpPr>
          <p:cxnSp>
            <p:nvCxnSpPr>
              <p:cNvPr id="114" name="Straight Connector 113"/>
              <p:cNvCxnSpPr/>
              <p:nvPr/>
            </p:nvCxnSpPr>
            <p:spPr>
              <a:xfrm>
                <a:off x="7702751" y="3438418"/>
                <a:ext cx="448039" cy="0"/>
              </a:xfrm>
              <a:prstGeom prst="line">
                <a:avLst/>
              </a:prstGeom>
              <a:ln w="28575" cmpd="sng">
                <a:solidFill>
                  <a:schemeClr val="bg2">
                    <a:lumMod val="9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665" name="Group 15"/>
              <p:cNvGrpSpPr>
                <a:grpSpLocks/>
              </p:cNvGrpSpPr>
              <p:nvPr/>
            </p:nvGrpSpPr>
            <p:grpSpPr bwMode="auto">
              <a:xfrm>
                <a:off x="6840712" y="2744360"/>
                <a:ext cx="2159998" cy="1024200"/>
                <a:chOff x="1559" y="2219"/>
                <a:chExt cx="2667" cy="1294"/>
              </a:xfrm>
            </p:grpSpPr>
            <p:sp>
              <p:nvSpPr>
                <p:cNvPr id="27670" name="Freeform 7"/>
                <p:cNvSpPr>
                  <a:spLocks/>
                </p:cNvSpPr>
                <p:nvPr/>
              </p:nvSpPr>
              <p:spPr bwMode="auto">
                <a:xfrm>
                  <a:off x="1559" y="2219"/>
                  <a:ext cx="1262" cy="1294"/>
                </a:xfrm>
                <a:custGeom>
                  <a:avLst/>
                  <a:gdLst>
                    <a:gd name="T0" fmla="*/ 0 w 2975"/>
                    <a:gd name="T1" fmla="*/ 0 h 2975"/>
                    <a:gd name="T2" fmla="*/ 0 w 2975"/>
                    <a:gd name="T3" fmla="*/ 5 h 2975"/>
                    <a:gd name="T4" fmla="*/ 1 w 2975"/>
                    <a:gd name="T5" fmla="*/ 10 h 2975"/>
                    <a:gd name="T6" fmla="*/ 2 w 2975"/>
                    <a:gd name="T7" fmla="*/ 14 h 2975"/>
                    <a:gd name="T8" fmla="*/ 3 w 2975"/>
                    <a:gd name="T9" fmla="*/ 18 h 2975"/>
                    <a:gd name="T10" fmla="*/ 5 w 2975"/>
                    <a:gd name="T11" fmla="*/ 22 h 2975"/>
                    <a:gd name="T12" fmla="*/ 7 w 2975"/>
                    <a:gd name="T13" fmla="*/ 26 h 2975"/>
                    <a:gd name="T14" fmla="*/ 9 w 2975"/>
                    <a:gd name="T15" fmla="*/ 30 h 2975"/>
                    <a:gd name="T16" fmla="*/ 12 w 2975"/>
                    <a:gd name="T17" fmla="*/ 33 h 2975"/>
                    <a:gd name="T18" fmla="*/ 15 w 2975"/>
                    <a:gd name="T19" fmla="*/ 36 h 2975"/>
                    <a:gd name="T20" fmla="*/ 18 w 2975"/>
                    <a:gd name="T21" fmla="*/ 38 h 2975"/>
                    <a:gd name="T22" fmla="*/ 21 w 2975"/>
                    <a:gd name="T23" fmla="*/ 41 h 2975"/>
                    <a:gd name="T24" fmla="*/ 25 w 2975"/>
                    <a:gd name="T25" fmla="*/ 43 h 2975"/>
                    <a:gd name="T26" fmla="*/ 28 w 2975"/>
                    <a:gd name="T27" fmla="*/ 44 h 2975"/>
                    <a:gd name="T28" fmla="*/ 33 w 2975"/>
                    <a:gd name="T29" fmla="*/ 45 h 2975"/>
                    <a:gd name="T30" fmla="*/ 37 w 2975"/>
                    <a:gd name="T31" fmla="*/ 46 h 2975"/>
                    <a:gd name="T32" fmla="*/ 41 w 2975"/>
                    <a:gd name="T33" fmla="*/ 47 h 2975"/>
                    <a:gd name="T34" fmla="*/ 41 w 2975"/>
                    <a:gd name="T35" fmla="*/ 46 h 2975"/>
                    <a:gd name="T36" fmla="*/ 41 w 2975"/>
                    <a:gd name="T37" fmla="*/ 44 h 2975"/>
                    <a:gd name="T38" fmla="*/ 41 w 2975"/>
                    <a:gd name="T39" fmla="*/ 42 h 2975"/>
                    <a:gd name="T40" fmla="*/ 41 w 2975"/>
                    <a:gd name="T41" fmla="*/ 39 h 2975"/>
                    <a:gd name="T42" fmla="*/ 41 w 2975"/>
                    <a:gd name="T43" fmla="*/ 36 h 2975"/>
                    <a:gd name="T44" fmla="*/ 41 w 2975"/>
                    <a:gd name="T45" fmla="*/ 32 h 2975"/>
                    <a:gd name="T46" fmla="*/ 41 w 2975"/>
                    <a:gd name="T47" fmla="*/ 27 h 2975"/>
                    <a:gd name="T48" fmla="*/ 41 w 2975"/>
                    <a:gd name="T49" fmla="*/ 23 h 2975"/>
                    <a:gd name="T50" fmla="*/ 41 w 2975"/>
                    <a:gd name="T51" fmla="*/ 19 h 2975"/>
                    <a:gd name="T52" fmla="*/ 41 w 2975"/>
                    <a:gd name="T53" fmla="*/ 14 h 2975"/>
                    <a:gd name="T54" fmla="*/ 41 w 2975"/>
                    <a:gd name="T55" fmla="*/ 11 h 2975"/>
                    <a:gd name="T56" fmla="*/ 41 w 2975"/>
                    <a:gd name="T57" fmla="*/ 7 h 2975"/>
                    <a:gd name="T58" fmla="*/ 41 w 2975"/>
                    <a:gd name="T59" fmla="*/ 4 h 2975"/>
                    <a:gd name="T60" fmla="*/ 41 w 2975"/>
                    <a:gd name="T61" fmla="*/ 2 h 2975"/>
                    <a:gd name="T62" fmla="*/ 41 w 2975"/>
                    <a:gd name="T63" fmla="*/ 0 h 2975"/>
                    <a:gd name="T64" fmla="*/ 41 w 2975"/>
                    <a:gd name="T65" fmla="*/ 0 h 2975"/>
                    <a:gd name="T66" fmla="*/ 40 w 2975"/>
                    <a:gd name="T67" fmla="*/ 0 h 2975"/>
                    <a:gd name="T68" fmla="*/ 39 w 2975"/>
                    <a:gd name="T69" fmla="*/ 0 h 2975"/>
                    <a:gd name="T70" fmla="*/ 37 w 2975"/>
                    <a:gd name="T71" fmla="*/ 0 h 2975"/>
                    <a:gd name="T72" fmla="*/ 34 w 2975"/>
                    <a:gd name="T73" fmla="*/ 0 h 2975"/>
                    <a:gd name="T74" fmla="*/ 31 w 2975"/>
                    <a:gd name="T75" fmla="*/ 0 h 2975"/>
                    <a:gd name="T76" fmla="*/ 28 w 2975"/>
                    <a:gd name="T77" fmla="*/ 0 h 2975"/>
                    <a:gd name="T78" fmla="*/ 24 w 2975"/>
                    <a:gd name="T79" fmla="*/ 0 h 2975"/>
                    <a:gd name="T80" fmla="*/ 20 w 2975"/>
                    <a:gd name="T81" fmla="*/ 0 h 2975"/>
                    <a:gd name="T82" fmla="*/ 17 w 2975"/>
                    <a:gd name="T83" fmla="*/ 0 h 2975"/>
                    <a:gd name="T84" fmla="*/ 13 w 2975"/>
                    <a:gd name="T85" fmla="*/ 0 h 2975"/>
                    <a:gd name="T86" fmla="*/ 9 w 2975"/>
                    <a:gd name="T87" fmla="*/ 0 h 2975"/>
                    <a:gd name="T88" fmla="*/ 6 w 2975"/>
                    <a:gd name="T89" fmla="*/ 0 h 2975"/>
                    <a:gd name="T90" fmla="*/ 4 w 2975"/>
                    <a:gd name="T91" fmla="*/ 0 h 2975"/>
                    <a:gd name="T92" fmla="*/ 2 w 2975"/>
                    <a:gd name="T93" fmla="*/ 0 h 2975"/>
                    <a:gd name="T94" fmla="*/ 0 w 2975"/>
                    <a:gd name="T95" fmla="*/ 0 h 2975"/>
                    <a:gd name="T96" fmla="*/ 0 w 2975"/>
                    <a:gd name="T97" fmla="*/ 0 h 2975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2975" h="2975">
                      <a:moveTo>
                        <a:pt x="0" y="0"/>
                      </a:moveTo>
                      <a:lnTo>
                        <a:pt x="15" y="305"/>
                      </a:lnTo>
                      <a:lnTo>
                        <a:pt x="60" y="600"/>
                      </a:lnTo>
                      <a:lnTo>
                        <a:pt x="133" y="885"/>
                      </a:lnTo>
                      <a:lnTo>
                        <a:pt x="233" y="1159"/>
                      </a:lnTo>
                      <a:lnTo>
                        <a:pt x="359" y="1419"/>
                      </a:lnTo>
                      <a:lnTo>
                        <a:pt x="508" y="1664"/>
                      </a:lnTo>
                      <a:lnTo>
                        <a:pt x="679" y="1894"/>
                      </a:lnTo>
                      <a:lnTo>
                        <a:pt x="870" y="2105"/>
                      </a:lnTo>
                      <a:lnTo>
                        <a:pt x="1082" y="2296"/>
                      </a:lnTo>
                      <a:lnTo>
                        <a:pt x="1311" y="2467"/>
                      </a:lnTo>
                      <a:lnTo>
                        <a:pt x="1556" y="2616"/>
                      </a:lnTo>
                      <a:lnTo>
                        <a:pt x="1816" y="2742"/>
                      </a:lnTo>
                      <a:lnTo>
                        <a:pt x="2090" y="2842"/>
                      </a:lnTo>
                      <a:lnTo>
                        <a:pt x="2375" y="2915"/>
                      </a:lnTo>
                      <a:lnTo>
                        <a:pt x="2670" y="2960"/>
                      </a:lnTo>
                      <a:lnTo>
                        <a:pt x="2975" y="2975"/>
                      </a:lnTo>
                      <a:lnTo>
                        <a:pt x="2975" y="2942"/>
                      </a:lnTo>
                      <a:lnTo>
                        <a:pt x="2975" y="2848"/>
                      </a:lnTo>
                      <a:lnTo>
                        <a:pt x="2975" y="2700"/>
                      </a:lnTo>
                      <a:lnTo>
                        <a:pt x="2975" y="2511"/>
                      </a:lnTo>
                      <a:lnTo>
                        <a:pt x="2975" y="2285"/>
                      </a:lnTo>
                      <a:lnTo>
                        <a:pt x="2975" y="2034"/>
                      </a:lnTo>
                      <a:lnTo>
                        <a:pt x="2975" y="1765"/>
                      </a:lnTo>
                      <a:lnTo>
                        <a:pt x="2975" y="1488"/>
                      </a:lnTo>
                      <a:lnTo>
                        <a:pt x="2975" y="1211"/>
                      </a:lnTo>
                      <a:lnTo>
                        <a:pt x="2975" y="943"/>
                      </a:lnTo>
                      <a:lnTo>
                        <a:pt x="2975" y="691"/>
                      </a:lnTo>
                      <a:lnTo>
                        <a:pt x="2975" y="465"/>
                      </a:lnTo>
                      <a:lnTo>
                        <a:pt x="2975" y="276"/>
                      </a:lnTo>
                      <a:lnTo>
                        <a:pt x="2975" y="128"/>
                      </a:lnTo>
                      <a:lnTo>
                        <a:pt x="2975" y="34"/>
                      </a:lnTo>
                      <a:lnTo>
                        <a:pt x="2975" y="0"/>
                      </a:lnTo>
                      <a:lnTo>
                        <a:pt x="2941" y="0"/>
                      </a:lnTo>
                      <a:lnTo>
                        <a:pt x="2847" y="0"/>
                      </a:lnTo>
                      <a:lnTo>
                        <a:pt x="2699" y="0"/>
                      </a:lnTo>
                      <a:lnTo>
                        <a:pt x="2510" y="0"/>
                      </a:lnTo>
                      <a:lnTo>
                        <a:pt x="2284" y="0"/>
                      </a:lnTo>
                      <a:lnTo>
                        <a:pt x="2033" y="0"/>
                      </a:lnTo>
                      <a:lnTo>
                        <a:pt x="1764" y="0"/>
                      </a:lnTo>
                      <a:lnTo>
                        <a:pt x="1487" y="0"/>
                      </a:lnTo>
                      <a:lnTo>
                        <a:pt x="1210" y="0"/>
                      </a:lnTo>
                      <a:lnTo>
                        <a:pt x="941" y="0"/>
                      </a:lnTo>
                      <a:lnTo>
                        <a:pt x="690" y="0"/>
                      </a:lnTo>
                      <a:lnTo>
                        <a:pt x="464" y="0"/>
                      </a:lnTo>
                      <a:lnTo>
                        <a:pt x="275" y="0"/>
                      </a:lnTo>
                      <a:lnTo>
                        <a:pt x="12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715C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28575" cmpd="sng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7671" name="Freeform 8"/>
                <p:cNvSpPr>
                  <a:spLocks/>
                </p:cNvSpPr>
                <p:nvPr/>
              </p:nvSpPr>
              <p:spPr bwMode="auto">
                <a:xfrm>
                  <a:off x="2965" y="2219"/>
                  <a:ext cx="1261" cy="1294"/>
                </a:xfrm>
                <a:custGeom>
                  <a:avLst/>
                  <a:gdLst>
                    <a:gd name="T0" fmla="*/ 0 w 2974"/>
                    <a:gd name="T1" fmla="*/ 47 h 2975"/>
                    <a:gd name="T2" fmla="*/ 4 w 2974"/>
                    <a:gd name="T3" fmla="*/ 46 h 2975"/>
                    <a:gd name="T4" fmla="*/ 8 w 2974"/>
                    <a:gd name="T5" fmla="*/ 45 h 2975"/>
                    <a:gd name="T6" fmla="*/ 12 w 2974"/>
                    <a:gd name="T7" fmla="*/ 44 h 2975"/>
                    <a:gd name="T8" fmla="*/ 16 w 2974"/>
                    <a:gd name="T9" fmla="*/ 43 h 2975"/>
                    <a:gd name="T10" fmla="*/ 20 w 2974"/>
                    <a:gd name="T11" fmla="*/ 41 h 2975"/>
                    <a:gd name="T12" fmla="*/ 23 w 2974"/>
                    <a:gd name="T13" fmla="*/ 38 h 2975"/>
                    <a:gd name="T14" fmla="*/ 26 w 2974"/>
                    <a:gd name="T15" fmla="*/ 36 h 2975"/>
                    <a:gd name="T16" fmla="*/ 29 w 2974"/>
                    <a:gd name="T17" fmla="*/ 33 h 2975"/>
                    <a:gd name="T18" fmla="*/ 31 w 2974"/>
                    <a:gd name="T19" fmla="*/ 30 h 2975"/>
                    <a:gd name="T20" fmla="*/ 34 w 2974"/>
                    <a:gd name="T21" fmla="*/ 26 h 2975"/>
                    <a:gd name="T22" fmla="*/ 36 w 2974"/>
                    <a:gd name="T23" fmla="*/ 22 h 2975"/>
                    <a:gd name="T24" fmla="*/ 38 w 2974"/>
                    <a:gd name="T25" fmla="*/ 18 h 2975"/>
                    <a:gd name="T26" fmla="*/ 39 w 2974"/>
                    <a:gd name="T27" fmla="*/ 14 h 2975"/>
                    <a:gd name="T28" fmla="*/ 40 w 2974"/>
                    <a:gd name="T29" fmla="*/ 10 h 2975"/>
                    <a:gd name="T30" fmla="*/ 41 w 2974"/>
                    <a:gd name="T31" fmla="*/ 5 h 2975"/>
                    <a:gd name="T32" fmla="*/ 41 w 2974"/>
                    <a:gd name="T33" fmla="*/ 0 h 2975"/>
                    <a:gd name="T34" fmla="*/ 40 w 2974"/>
                    <a:gd name="T35" fmla="*/ 0 h 2975"/>
                    <a:gd name="T36" fmla="*/ 39 w 2974"/>
                    <a:gd name="T37" fmla="*/ 0 h 2975"/>
                    <a:gd name="T38" fmla="*/ 37 w 2974"/>
                    <a:gd name="T39" fmla="*/ 0 h 2975"/>
                    <a:gd name="T40" fmla="*/ 34 w 2974"/>
                    <a:gd name="T41" fmla="*/ 0 h 2975"/>
                    <a:gd name="T42" fmla="*/ 31 w 2974"/>
                    <a:gd name="T43" fmla="*/ 0 h 2975"/>
                    <a:gd name="T44" fmla="*/ 28 w 2974"/>
                    <a:gd name="T45" fmla="*/ 0 h 2975"/>
                    <a:gd name="T46" fmla="*/ 24 w 2974"/>
                    <a:gd name="T47" fmla="*/ 0 h 2975"/>
                    <a:gd name="T48" fmla="*/ 20 w 2974"/>
                    <a:gd name="T49" fmla="*/ 0 h 2975"/>
                    <a:gd name="T50" fmla="*/ 17 w 2974"/>
                    <a:gd name="T51" fmla="*/ 0 h 2975"/>
                    <a:gd name="T52" fmla="*/ 13 w 2974"/>
                    <a:gd name="T53" fmla="*/ 0 h 2975"/>
                    <a:gd name="T54" fmla="*/ 9 w 2974"/>
                    <a:gd name="T55" fmla="*/ 0 h 2975"/>
                    <a:gd name="T56" fmla="*/ 6 w 2974"/>
                    <a:gd name="T57" fmla="*/ 0 h 2975"/>
                    <a:gd name="T58" fmla="*/ 4 w 2974"/>
                    <a:gd name="T59" fmla="*/ 0 h 2975"/>
                    <a:gd name="T60" fmla="*/ 2 w 2974"/>
                    <a:gd name="T61" fmla="*/ 0 h 2975"/>
                    <a:gd name="T62" fmla="*/ 0 w 2974"/>
                    <a:gd name="T63" fmla="*/ 0 h 2975"/>
                    <a:gd name="T64" fmla="*/ 0 w 2974"/>
                    <a:gd name="T65" fmla="*/ 0 h 2975"/>
                    <a:gd name="T66" fmla="*/ 0 w 2974"/>
                    <a:gd name="T67" fmla="*/ 0 h 2975"/>
                    <a:gd name="T68" fmla="*/ 0 w 2974"/>
                    <a:gd name="T69" fmla="*/ 2 h 2975"/>
                    <a:gd name="T70" fmla="*/ 0 w 2974"/>
                    <a:gd name="T71" fmla="*/ 4 h 2975"/>
                    <a:gd name="T72" fmla="*/ 0 w 2974"/>
                    <a:gd name="T73" fmla="*/ 7 h 2975"/>
                    <a:gd name="T74" fmla="*/ 0 w 2974"/>
                    <a:gd name="T75" fmla="*/ 11 h 2975"/>
                    <a:gd name="T76" fmla="*/ 0 w 2974"/>
                    <a:gd name="T77" fmla="*/ 14 h 2975"/>
                    <a:gd name="T78" fmla="*/ 0 w 2974"/>
                    <a:gd name="T79" fmla="*/ 19 h 2975"/>
                    <a:gd name="T80" fmla="*/ 0 w 2974"/>
                    <a:gd name="T81" fmla="*/ 23 h 2975"/>
                    <a:gd name="T82" fmla="*/ 0 w 2974"/>
                    <a:gd name="T83" fmla="*/ 27 h 2975"/>
                    <a:gd name="T84" fmla="*/ 0 w 2974"/>
                    <a:gd name="T85" fmla="*/ 32 h 2975"/>
                    <a:gd name="T86" fmla="*/ 0 w 2974"/>
                    <a:gd name="T87" fmla="*/ 36 h 2975"/>
                    <a:gd name="T88" fmla="*/ 0 w 2974"/>
                    <a:gd name="T89" fmla="*/ 39 h 2975"/>
                    <a:gd name="T90" fmla="*/ 0 w 2974"/>
                    <a:gd name="T91" fmla="*/ 42 h 2975"/>
                    <a:gd name="T92" fmla="*/ 0 w 2974"/>
                    <a:gd name="T93" fmla="*/ 44 h 2975"/>
                    <a:gd name="T94" fmla="*/ 0 w 2974"/>
                    <a:gd name="T95" fmla="*/ 46 h 2975"/>
                    <a:gd name="T96" fmla="*/ 0 w 2974"/>
                    <a:gd name="T97" fmla="*/ 47 h 2975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2974" h="2975">
                      <a:moveTo>
                        <a:pt x="0" y="2975"/>
                      </a:moveTo>
                      <a:lnTo>
                        <a:pt x="304" y="2960"/>
                      </a:lnTo>
                      <a:lnTo>
                        <a:pt x="598" y="2915"/>
                      </a:lnTo>
                      <a:lnTo>
                        <a:pt x="884" y="2842"/>
                      </a:lnTo>
                      <a:lnTo>
                        <a:pt x="1157" y="2742"/>
                      </a:lnTo>
                      <a:lnTo>
                        <a:pt x="1417" y="2616"/>
                      </a:lnTo>
                      <a:lnTo>
                        <a:pt x="1662" y="2467"/>
                      </a:lnTo>
                      <a:lnTo>
                        <a:pt x="1892" y="2296"/>
                      </a:lnTo>
                      <a:lnTo>
                        <a:pt x="2103" y="2105"/>
                      </a:lnTo>
                      <a:lnTo>
                        <a:pt x="2295" y="1894"/>
                      </a:lnTo>
                      <a:lnTo>
                        <a:pt x="2465" y="1664"/>
                      </a:lnTo>
                      <a:lnTo>
                        <a:pt x="2614" y="1419"/>
                      </a:lnTo>
                      <a:lnTo>
                        <a:pt x="2740" y="1159"/>
                      </a:lnTo>
                      <a:lnTo>
                        <a:pt x="2840" y="885"/>
                      </a:lnTo>
                      <a:lnTo>
                        <a:pt x="2913" y="600"/>
                      </a:lnTo>
                      <a:lnTo>
                        <a:pt x="2959" y="305"/>
                      </a:lnTo>
                      <a:lnTo>
                        <a:pt x="2974" y="0"/>
                      </a:lnTo>
                      <a:lnTo>
                        <a:pt x="2940" y="0"/>
                      </a:lnTo>
                      <a:lnTo>
                        <a:pt x="2846" y="0"/>
                      </a:lnTo>
                      <a:lnTo>
                        <a:pt x="2699" y="0"/>
                      </a:lnTo>
                      <a:lnTo>
                        <a:pt x="2509" y="0"/>
                      </a:lnTo>
                      <a:lnTo>
                        <a:pt x="2284" y="0"/>
                      </a:lnTo>
                      <a:lnTo>
                        <a:pt x="2032" y="0"/>
                      </a:lnTo>
                      <a:lnTo>
                        <a:pt x="1764" y="0"/>
                      </a:lnTo>
                      <a:lnTo>
                        <a:pt x="1487" y="0"/>
                      </a:lnTo>
                      <a:lnTo>
                        <a:pt x="1209" y="0"/>
                      </a:lnTo>
                      <a:lnTo>
                        <a:pt x="941" y="0"/>
                      </a:lnTo>
                      <a:lnTo>
                        <a:pt x="689" y="0"/>
                      </a:lnTo>
                      <a:lnTo>
                        <a:pt x="464" y="0"/>
                      </a:lnTo>
                      <a:lnTo>
                        <a:pt x="274" y="0"/>
                      </a:lnTo>
                      <a:lnTo>
                        <a:pt x="12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0" y="34"/>
                      </a:lnTo>
                      <a:lnTo>
                        <a:pt x="0" y="128"/>
                      </a:lnTo>
                      <a:lnTo>
                        <a:pt x="0" y="276"/>
                      </a:lnTo>
                      <a:lnTo>
                        <a:pt x="0" y="465"/>
                      </a:lnTo>
                      <a:lnTo>
                        <a:pt x="0" y="691"/>
                      </a:lnTo>
                      <a:lnTo>
                        <a:pt x="0" y="943"/>
                      </a:lnTo>
                      <a:lnTo>
                        <a:pt x="0" y="1211"/>
                      </a:lnTo>
                      <a:lnTo>
                        <a:pt x="0" y="1488"/>
                      </a:lnTo>
                      <a:lnTo>
                        <a:pt x="0" y="1765"/>
                      </a:lnTo>
                      <a:lnTo>
                        <a:pt x="0" y="2034"/>
                      </a:lnTo>
                      <a:lnTo>
                        <a:pt x="0" y="2285"/>
                      </a:lnTo>
                      <a:lnTo>
                        <a:pt x="0" y="2511"/>
                      </a:lnTo>
                      <a:lnTo>
                        <a:pt x="0" y="2700"/>
                      </a:lnTo>
                      <a:lnTo>
                        <a:pt x="0" y="2848"/>
                      </a:lnTo>
                      <a:lnTo>
                        <a:pt x="0" y="2942"/>
                      </a:lnTo>
                      <a:lnTo>
                        <a:pt x="0" y="2975"/>
                      </a:lnTo>
                      <a:close/>
                    </a:path>
                  </a:pathLst>
                </a:custGeom>
                <a:solidFill>
                  <a:srgbClr val="1223F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28575" cmpd="sng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116" name="Oval 115"/>
              <p:cNvSpPr/>
              <p:nvPr/>
            </p:nvSpPr>
            <p:spPr>
              <a:xfrm>
                <a:off x="7483498" y="2281757"/>
                <a:ext cx="857947" cy="8615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7667" name="TextBox 116"/>
              <p:cNvSpPr txBox="1">
                <a:spLocks noChangeArrowheads="1"/>
              </p:cNvSpPr>
              <p:nvPr/>
            </p:nvSpPr>
            <p:spPr bwMode="auto">
              <a:xfrm>
                <a:off x="7774582" y="2934179"/>
                <a:ext cx="1363018" cy="5536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600" dirty="0">
                    <a:solidFill>
                      <a:srgbClr val="FFFFFF"/>
                    </a:solidFill>
                    <a:latin typeface="Helvetica Neue Light" charset="0"/>
                    <a:cs typeface="Helvetica Neue Light" charset="0"/>
                  </a:rPr>
                  <a:t>Manage</a:t>
                </a:r>
              </a:p>
            </p:txBody>
          </p:sp>
          <p:sp>
            <p:nvSpPr>
              <p:cNvPr id="27668" name="TextBox 117"/>
              <p:cNvSpPr txBox="1">
                <a:spLocks noChangeArrowheads="1"/>
              </p:cNvSpPr>
              <p:nvPr/>
            </p:nvSpPr>
            <p:spPr bwMode="auto">
              <a:xfrm>
                <a:off x="6763267" y="2934179"/>
                <a:ext cx="1252351" cy="5536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600" dirty="0">
                    <a:solidFill>
                      <a:srgbClr val="FFFFFF"/>
                    </a:solidFill>
                    <a:latin typeface="Helvetica Neue Light" charset="0"/>
                    <a:cs typeface="Helvetica Neue Light" charset="0"/>
                  </a:rPr>
                  <a:t>Secure</a:t>
                </a:r>
              </a:p>
            </p:txBody>
          </p:sp>
          <p:pic>
            <p:nvPicPr>
              <p:cNvPr id="27669" name="Picture 11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9475" y="2354191"/>
                <a:ext cx="701895" cy="685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Connect Platform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937934" y="1017787"/>
            <a:ext cx="3048000" cy="60960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000" dirty="0" smtClean="0">
                <a:solidFill>
                  <a:prstClr val="black"/>
                </a:solidFill>
                <a:latin typeface="Candara"/>
                <a:cs typeface="Candara"/>
              </a:rPr>
              <a:t>Developer Portal</a:t>
            </a:r>
            <a:endParaRPr lang="en-US" sz="2000" dirty="0">
              <a:solidFill>
                <a:prstClr val="black"/>
              </a:solidFill>
              <a:latin typeface="Candara"/>
              <a:cs typeface="Candar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937934" y="1627387"/>
            <a:ext cx="3048000" cy="60960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000" dirty="0" smtClean="0">
                <a:solidFill>
                  <a:prstClr val="black"/>
                </a:solidFill>
                <a:latin typeface="Candara"/>
                <a:cs typeface="Candara"/>
              </a:rPr>
              <a:t>API Manager</a:t>
            </a:r>
            <a:endParaRPr lang="en-US" sz="2000" dirty="0">
              <a:solidFill>
                <a:prstClr val="black"/>
              </a:solidFill>
              <a:latin typeface="Candara"/>
              <a:cs typeface="Candar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37934" y="2236987"/>
            <a:ext cx="3048000" cy="60960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000" dirty="0" smtClean="0">
                <a:solidFill>
                  <a:prstClr val="black"/>
                </a:solidFill>
                <a:latin typeface="Candara"/>
                <a:cs typeface="Candara"/>
              </a:rPr>
              <a:t>API Gateway</a:t>
            </a:r>
            <a:endParaRPr lang="en-US" sz="2000" dirty="0">
              <a:solidFill>
                <a:prstClr val="black"/>
              </a:solidFill>
              <a:latin typeface="Candara"/>
              <a:cs typeface="Candara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573867" y="873854"/>
            <a:ext cx="3683000" cy="4004734"/>
          </a:xfrm>
          <a:prstGeom prst="roundRect">
            <a:avLst/>
          </a:prstGeom>
          <a:noFill/>
          <a:ln w="7620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prstClr val="black"/>
              </a:solidFill>
              <a:latin typeface="Candara"/>
              <a:cs typeface="Candar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90872" y="1051654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400" dirty="0" smtClean="0">
                <a:solidFill>
                  <a:prstClr val="black"/>
                </a:solidFill>
                <a:latin typeface="Candara"/>
                <a:cs typeface="Candara"/>
              </a:rPr>
              <a:t>For app developers </a:t>
            </a:r>
            <a:br>
              <a:rPr lang="en-US" sz="1400" dirty="0" smtClean="0">
                <a:solidFill>
                  <a:prstClr val="black"/>
                </a:solidFill>
                <a:latin typeface="Candara"/>
                <a:cs typeface="Candara"/>
              </a:rPr>
            </a:br>
            <a:r>
              <a:rPr lang="en-US" sz="1400" dirty="0" smtClean="0">
                <a:solidFill>
                  <a:prstClr val="black"/>
                </a:solidFill>
                <a:latin typeface="Candara"/>
                <a:cs typeface="Candara"/>
              </a:rPr>
              <a:t>(</a:t>
            </a:r>
            <a:r>
              <a:rPr lang="en-US" sz="1400" b="1" dirty="0" smtClean="0">
                <a:solidFill>
                  <a:prstClr val="black"/>
                </a:solidFill>
                <a:latin typeface="Candara"/>
                <a:cs typeface="Candara"/>
              </a:rPr>
              <a:t>API consumers</a:t>
            </a:r>
            <a:r>
              <a:rPr lang="en-US" sz="1400" dirty="0" smtClean="0">
                <a:solidFill>
                  <a:prstClr val="black"/>
                </a:solidFill>
                <a:latin typeface="Candara"/>
                <a:cs typeface="Candara"/>
              </a:rPr>
              <a:t>)</a:t>
            </a:r>
            <a:endParaRPr lang="en-US" sz="1400" dirty="0">
              <a:solidFill>
                <a:prstClr val="black"/>
              </a:solidFill>
              <a:latin typeface="Candara"/>
              <a:cs typeface="Candar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5977466" y="1322587"/>
            <a:ext cx="1134534" cy="169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8128" y="1407254"/>
            <a:ext cx="2209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400" dirty="0" smtClean="0">
                <a:solidFill>
                  <a:prstClr val="black"/>
                </a:solidFill>
                <a:latin typeface="Candara"/>
                <a:cs typeface="Candara"/>
              </a:rPr>
              <a:t>For API owners, developers, business users </a:t>
            </a:r>
            <a:br>
              <a:rPr lang="en-US" sz="1400" dirty="0" smtClean="0">
                <a:solidFill>
                  <a:prstClr val="black"/>
                </a:solidFill>
                <a:latin typeface="Candara"/>
                <a:cs typeface="Candara"/>
              </a:rPr>
            </a:br>
            <a:r>
              <a:rPr lang="en-US" sz="1400" dirty="0" smtClean="0">
                <a:solidFill>
                  <a:prstClr val="black"/>
                </a:solidFill>
                <a:latin typeface="Candara"/>
                <a:cs typeface="Candara"/>
              </a:rPr>
              <a:t>(</a:t>
            </a:r>
            <a:r>
              <a:rPr lang="en-US" sz="1400" b="1" dirty="0" smtClean="0">
                <a:solidFill>
                  <a:prstClr val="black"/>
                </a:solidFill>
                <a:latin typeface="Candara"/>
                <a:cs typeface="Candara"/>
              </a:rPr>
              <a:t>API providers</a:t>
            </a:r>
            <a:r>
              <a:rPr lang="en-US" sz="1400" dirty="0" smtClean="0">
                <a:solidFill>
                  <a:prstClr val="black"/>
                </a:solidFill>
                <a:latin typeface="Candara"/>
                <a:cs typeface="Candara"/>
              </a:rPr>
              <a:t>)</a:t>
            </a:r>
            <a:endParaRPr lang="en-US" sz="1400" dirty="0">
              <a:solidFill>
                <a:prstClr val="black"/>
              </a:solidFill>
              <a:latin typeface="Candara"/>
              <a:cs typeface="Candar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937934" y="2846587"/>
            <a:ext cx="3048000" cy="60960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000" dirty="0" smtClean="0">
                <a:solidFill>
                  <a:prstClr val="black"/>
                </a:solidFill>
                <a:latin typeface="Candara"/>
                <a:cs typeface="Candara"/>
              </a:rPr>
              <a:t>Developer Toolkit</a:t>
            </a:r>
            <a:endParaRPr lang="en-US" sz="2000" dirty="0">
              <a:solidFill>
                <a:prstClr val="black"/>
              </a:solidFill>
              <a:latin typeface="Candara"/>
              <a:cs typeface="Candar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37934" y="3464654"/>
            <a:ext cx="3048000" cy="60960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000" dirty="0" smtClean="0">
                <a:solidFill>
                  <a:prstClr val="black"/>
                </a:solidFill>
                <a:latin typeface="Candara"/>
                <a:cs typeface="Candara"/>
              </a:rPr>
              <a:t>Compute Runtime Manager</a:t>
            </a:r>
            <a:endParaRPr lang="en-US" sz="2000" dirty="0">
              <a:solidFill>
                <a:prstClr val="black"/>
              </a:solidFill>
              <a:latin typeface="Candara"/>
              <a:cs typeface="Candara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803399" y="1923720"/>
            <a:ext cx="112606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994400" y="2567186"/>
            <a:ext cx="112606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178839" y="2177722"/>
            <a:ext cx="19050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400" dirty="0" smtClean="0">
                <a:solidFill>
                  <a:prstClr val="black"/>
                </a:solidFill>
                <a:latin typeface="Candara"/>
                <a:cs typeface="Candara"/>
              </a:rPr>
              <a:t>Enforce runtime policies to secure &amp;  control API traffic</a:t>
            </a:r>
            <a:endParaRPr lang="en-US" sz="1400" dirty="0">
              <a:solidFill>
                <a:prstClr val="black"/>
              </a:solidFill>
              <a:latin typeface="Candara"/>
              <a:cs typeface="Candara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1811867" y="3168320"/>
            <a:ext cx="112606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8128" y="2660321"/>
            <a:ext cx="2209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400" dirty="0" smtClean="0">
                <a:solidFill>
                  <a:prstClr val="black"/>
                </a:solidFill>
                <a:latin typeface="Candara"/>
                <a:cs typeface="Candara"/>
              </a:rPr>
              <a:t>For developers to create, test APIs locally &amp; DevOps to automate API tasks </a:t>
            </a:r>
            <a:endParaRPr lang="en-US" sz="1400" dirty="0">
              <a:solidFill>
                <a:prstClr val="black"/>
              </a:solidFill>
              <a:latin typeface="Candara"/>
              <a:cs typeface="Candara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6002867" y="3752520"/>
            <a:ext cx="112606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8128" y="4108120"/>
            <a:ext cx="1905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400" dirty="0" smtClean="0">
                <a:solidFill>
                  <a:prstClr val="black"/>
                </a:solidFill>
                <a:latin typeface="Candara"/>
                <a:cs typeface="Candara"/>
              </a:rPr>
              <a:t>Execute API &amp;  Microservices business logic in Node </a:t>
            </a:r>
            <a:r>
              <a:rPr lang="en-US" sz="1400" dirty="0">
                <a:solidFill>
                  <a:prstClr val="black"/>
                </a:solidFill>
                <a:latin typeface="Candara"/>
                <a:cs typeface="Candara"/>
              </a:rPr>
              <a:t>&amp;</a:t>
            </a:r>
            <a:r>
              <a:rPr lang="en-US" sz="1400" dirty="0" smtClean="0">
                <a:solidFill>
                  <a:prstClr val="black"/>
                </a:solidFill>
                <a:latin typeface="Candara"/>
                <a:cs typeface="Candara"/>
              </a:rPr>
              <a:t> Java</a:t>
            </a:r>
            <a:endParaRPr lang="en-US" sz="1400" dirty="0">
              <a:solidFill>
                <a:prstClr val="black"/>
              </a:solidFill>
              <a:latin typeface="Candara"/>
              <a:cs typeface="Candara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1811867" y="4395987"/>
            <a:ext cx="112606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190872" y="3346120"/>
            <a:ext cx="1905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400" dirty="0" smtClean="0">
                <a:solidFill>
                  <a:prstClr val="black"/>
                </a:solidFill>
                <a:latin typeface="Candara"/>
                <a:cs typeface="Candara"/>
              </a:rPr>
              <a:t>For operations, unified ops &amp; mgmt for Node &amp; Java runtimes</a:t>
            </a:r>
            <a:endParaRPr lang="en-US" sz="1400" dirty="0">
              <a:solidFill>
                <a:prstClr val="black"/>
              </a:solidFill>
              <a:latin typeface="Candara"/>
              <a:cs typeface="Candara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937934" y="4074254"/>
            <a:ext cx="3048000" cy="60960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000" dirty="0" smtClean="0">
                <a:solidFill>
                  <a:prstClr val="black"/>
                </a:solidFill>
                <a:latin typeface="Candara"/>
                <a:cs typeface="Candara"/>
              </a:rPr>
              <a:t>Compute Runtime</a:t>
            </a:r>
            <a:endParaRPr lang="en-US" sz="2000" dirty="0">
              <a:solidFill>
                <a:prstClr val="black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265789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Arrow Connector 29"/>
          <p:cNvCxnSpPr>
            <a:cxnSpLocks noChangeShapeType="1"/>
          </p:cNvCxnSpPr>
          <p:nvPr/>
        </p:nvCxnSpPr>
        <p:spPr bwMode="auto">
          <a:xfrm>
            <a:off x="4391529" y="1760262"/>
            <a:ext cx="711200" cy="0"/>
          </a:xfrm>
          <a:prstGeom prst="straightConnector1">
            <a:avLst/>
          </a:prstGeom>
          <a:noFill/>
          <a:ln w="25400">
            <a:solidFill>
              <a:srgbClr val="F37F26"/>
            </a:solidFill>
            <a:prstDash val="sysDash"/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3688" y="44451"/>
            <a:ext cx="8393112" cy="660400"/>
          </a:xfrm>
        </p:spPr>
        <p:txBody>
          <a:bodyPr/>
          <a:lstStyle/>
          <a:p>
            <a:r>
              <a:rPr lang="en-US" dirty="0" smtClean="0"/>
              <a:t>IBM API Connect: Where does it fit?</a:t>
            </a:r>
            <a:endParaRPr lang="en-US" dirty="0"/>
          </a:p>
        </p:txBody>
      </p:sp>
      <p:sp>
        <p:nvSpPr>
          <p:cNvPr id="4" name="Text Box 64"/>
          <p:cNvSpPr txBox="1">
            <a:spLocks noChangeArrowheads="1"/>
          </p:cNvSpPr>
          <p:nvPr/>
        </p:nvSpPr>
        <p:spPr bwMode="auto">
          <a:xfrm>
            <a:off x="57185" y="934118"/>
            <a:ext cx="1789491" cy="531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7414" tIns="33707" rIns="67414" bIns="33707">
            <a:spAutoFit/>
          </a:bodyPr>
          <a:lstStyle/>
          <a:p>
            <a:pPr algn="ctr" defTabSz="674235">
              <a:spcBef>
                <a:spcPts val="150"/>
              </a:spcBef>
            </a:pPr>
            <a:r>
              <a:rPr lang="en-US" dirty="0">
                <a:solidFill>
                  <a:srgbClr val="000000"/>
                </a:solidFill>
                <a:latin typeface="Candara"/>
                <a:ea typeface="ＭＳ Ｐゴシック" panose="020B0600070205080204" pitchFamily="34" charset="-128"/>
                <a:cs typeface="Candara"/>
              </a:rPr>
              <a:t>Consumer  </a:t>
            </a:r>
          </a:p>
          <a:p>
            <a:pPr algn="ctr" defTabSz="674235">
              <a:spcBef>
                <a:spcPts val="150"/>
              </a:spcBef>
            </a:pPr>
            <a:r>
              <a:rPr lang="en-US" sz="1050" dirty="0">
                <a:solidFill>
                  <a:srgbClr val="000000"/>
                </a:solidFill>
                <a:latin typeface="Candara"/>
                <a:ea typeface="ＭＳ Ｐゴシック" panose="020B0600070205080204" pitchFamily="34" charset="-128"/>
                <a:cs typeface="Candara"/>
              </a:rPr>
              <a:t>(Systems of Engagement)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8128" y="1891384"/>
            <a:ext cx="1805637" cy="289199"/>
            <a:chOff x="-1119921" y="2185412"/>
            <a:chExt cx="2407516" cy="385957"/>
          </a:xfrm>
        </p:grpSpPr>
        <p:sp>
          <p:nvSpPr>
            <p:cNvPr id="6" name="Rectangle 67"/>
            <p:cNvSpPr>
              <a:spLocks noChangeArrowheads="1"/>
            </p:cNvSpPr>
            <p:nvPr/>
          </p:nvSpPr>
          <p:spPr bwMode="auto">
            <a:xfrm>
              <a:off x="-1119921" y="2186084"/>
              <a:ext cx="887506" cy="381000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chemeClr val="accent1">
                  <a:gamma/>
                  <a:shade val="60000"/>
                  <a:invGamma/>
                  <a:alpha val="74998"/>
                </a:schemeClr>
              </a:prstShdw>
            </a:effectLst>
            <a:extLst/>
          </p:spPr>
          <p:txBody>
            <a:bodyPr lIns="67414" tIns="33707" rIns="67414" bIns="33707" anchor="ctr"/>
            <a:lstStyle/>
            <a:p>
              <a:pPr algn="ctr" defTabSz="67423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75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External App Developer</a:t>
              </a:r>
              <a:endParaRPr lang="en-GB" sz="675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7" name="Rectangle 67"/>
            <p:cNvSpPr>
              <a:spLocks noChangeArrowheads="1"/>
            </p:cNvSpPr>
            <p:nvPr/>
          </p:nvSpPr>
          <p:spPr bwMode="auto">
            <a:xfrm>
              <a:off x="400089" y="2190369"/>
              <a:ext cx="887506" cy="381000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chemeClr val="accent1">
                  <a:gamma/>
                  <a:shade val="60000"/>
                  <a:invGamma/>
                  <a:alpha val="74998"/>
                </a:schemeClr>
              </a:prstShdw>
            </a:effectLst>
            <a:extLst/>
          </p:spPr>
          <p:txBody>
            <a:bodyPr lIns="67414" tIns="33707" rIns="67414" bIns="33707" anchor="ctr"/>
            <a:lstStyle/>
            <a:p>
              <a:pPr algn="ctr" defTabSz="67423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75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Internal App Developer</a:t>
              </a:r>
              <a:endParaRPr lang="en-GB" sz="675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8" name="Rectangle 67"/>
            <p:cNvSpPr>
              <a:spLocks noChangeArrowheads="1"/>
            </p:cNvSpPr>
            <p:nvPr/>
          </p:nvSpPr>
          <p:spPr bwMode="auto">
            <a:xfrm>
              <a:off x="-342562" y="2185412"/>
              <a:ext cx="887506" cy="381000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chemeClr val="accent1">
                  <a:gamma/>
                  <a:shade val="60000"/>
                  <a:invGamma/>
                  <a:alpha val="74998"/>
                </a:schemeClr>
              </a:prstShdw>
            </a:effectLst>
            <a:extLst/>
          </p:spPr>
          <p:txBody>
            <a:bodyPr lIns="67414" tIns="33707" rIns="67414" bIns="33707" anchor="ctr"/>
            <a:lstStyle/>
            <a:p>
              <a:pPr algn="ctr" defTabSz="67423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75" dirty="0">
                  <a:solidFill>
                    <a:srgbClr val="0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Partner App Developer</a:t>
              </a:r>
              <a:endParaRPr lang="en-GB" sz="675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813" y="1601059"/>
            <a:ext cx="429600" cy="431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3087" y="1599357"/>
            <a:ext cx="432696" cy="431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173" y="1599357"/>
            <a:ext cx="431316" cy="431600"/>
          </a:xfrm>
          <a:prstGeom prst="rect">
            <a:avLst/>
          </a:prstGeom>
        </p:spPr>
      </p:pic>
      <p:sp>
        <p:nvSpPr>
          <p:cNvPr id="15" name="Rounded Rectangle 14"/>
          <p:cNvSpPr>
            <a:spLocks noChangeAspect="1" noChangeArrowheads="1"/>
          </p:cNvSpPr>
          <p:nvPr/>
        </p:nvSpPr>
        <p:spPr bwMode="auto">
          <a:xfrm>
            <a:off x="48128" y="2282476"/>
            <a:ext cx="2008188" cy="1584325"/>
          </a:xfrm>
          <a:prstGeom prst="roundRect">
            <a:avLst>
              <a:gd name="adj" fmla="val 2135"/>
            </a:avLst>
          </a:prstGeom>
          <a:solidFill>
            <a:sysClr val="window" lastClr="FFFFFF">
              <a:alpha val="69804"/>
            </a:sysClr>
          </a:solidFill>
          <a:ln>
            <a:noFill/>
          </a:ln>
          <a:effectLst>
            <a:outerShdw blurRad="50800" dist="38100" dir="5400000" algn="t" rotWithShape="0">
              <a:prstClr val="black">
                <a:alpha val="14000"/>
              </a:prstClr>
            </a:outerShdw>
          </a:effectLst>
          <a:extLst/>
        </p:spPr>
        <p:txBody>
          <a:bodyPr lIns="76666" tIns="38333" rIns="76666" bIns="38333" anchor="ctr"/>
          <a:lstStyle/>
          <a:p>
            <a:pPr algn="ctr" defTabSz="38333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500" kern="0" dirty="0">
              <a:solidFill>
                <a:srgbClr val="000000"/>
              </a:solidFill>
              <a:latin typeface="Candara"/>
              <a:ea typeface="ヒラギノ角ゴ ProN W3"/>
              <a:cs typeface="Candara"/>
            </a:endParaRPr>
          </a:p>
        </p:txBody>
      </p:sp>
      <p:grpSp>
        <p:nvGrpSpPr>
          <p:cNvPr id="16" name="Group 95"/>
          <p:cNvGrpSpPr>
            <a:grpSpLocks/>
          </p:cNvGrpSpPr>
          <p:nvPr/>
        </p:nvGrpSpPr>
        <p:grpSpPr bwMode="auto">
          <a:xfrm>
            <a:off x="151320" y="2489101"/>
            <a:ext cx="1730375" cy="1285875"/>
            <a:chOff x="6417727" y="1163984"/>
            <a:chExt cx="1737360" cy="1737360"/>
          </a:xfrm>
        </p:grpSpPr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6417727" y="1163984"/>
              <a:ext cx="1737360" cy="1737360"/>
            </a:xfrm>
            <a:prstGeom prst="ellipse">
              <a:avLst/>
            </a:prstGeom>
            <a:solidFill>
              <a:sysClr val="window" lastClr="FFFF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14000"/>
                </a:prstClr>
              </a:outerShdw>
            </a:effectLst>
            <a:extLst/>
          </p:spPr>
          <p:txBody>
            <a:bodyPr anchor="ctr"/>
            <a:lstStyle/>
            <a:p>
              <a:pPr algn="ctr" defTabSz="38333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kern="0" dirty="0">
                <a:solidFill>
                  <a:srgbClr val="000000"/>
                </a:solidFill>
                <a:latin typeface="Candara"/>
                <a:ea typeface="ヒラギノ角ゴ ProN W3"/>
                <a:cs typeface="Candara"/>
              </a:endParaRPr>
            </a:p>
          </p:txBody>
        </p:sp>
        <p:grpSp>
          <p:nvGrpSpPr>
            <p:cNvPr id="18" name="Group 143"/>
            <p:cNvGrpSpPr/>
            <p:nvPr/>
          </p:nvGrpSpPr>
          <p:grpSpPr>
            <a:xfrm>
              <a:off x="6703975" y="1523042"/>
              <a:ext cx="542829" cy="542829"/>
              <a:chOff x="674127" y="2118336"/>
              <a:chExt cx="372156" cy="372156"/>
            </a:xfrm>
            <a:effectLst>
              <a:outerShdw blurRad="25400" dist="12700" dir="5400000" algn="t" rotWithShape="0">
                <a:prstClr val="black">
                  <a:alpha val="10000"/>
                </a:prstClr>
              </a:outerShdw>
            </a:effectLst>
          </p:grpSpPr>
          <p:sp>
            <p:nvSpPr>
              <p:cNvPr id="28" name="Donut 27"/>
              <p:cNvSpPr/>
              <p:nvPr/>
            </p:nvSpPr>
            <p:spPr>
              <a:xfrm>
                <a:off x="674127" y="2118336"/>
                <a:ext cx="372156" cy="372156"/>
              </a:xfrm>
              <a:prstGeom prst="donut">
                <a:avLst>
                  <a:gd name="adj" fmla="val 8333"/>
                </a:avLst>
              </a:prstGeom>
              <a:solidFill>
                <a:srgbClr val="E7412B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tIns="1303020" anchor="ctr"/>
              <a:lstStyle/>
              <a:p>
                <a:pPr algn="ctr" defTabSz="383336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500" kern="0" dirty="0">
                  <a:solidFill>
                    <a:srgbClr val="000000"/>
                  </a:solidFill>
                  <a:latin typeface="Candara"/>
                  <a:ea typeface="ＭＳ Ｐゴシック"/>
                  <a:cs typeface="Candara"/>
                </a:endParaRPr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2635" y="2214725"/>
                <a:ext cx="215139" cy="16825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9" name="Group 144"/>
            <p:cNvGrpSpPr/>
            <p:nvPr/>
          </p:nvGrpSpPr>
          <p:grpSpPr>
            <a:xfrm>
              <a:off x="6703975" y="2120697"/>
              <a:ext cx="542829" cy="542829"/>
              <a:chOff x="644715" y="2534719"/>
              <a:chExt cx="372156" cy="372156"/>
            </a:xfrm>
            <a:effectLst>
              <a:outerShdw blurRad="25400" dist="12700" dir="5400000" algn="t" rotWithShape="0">
                <a:prstClr val="black">
                  <a:alpha val="10000"/>
                </a:prstClr>
              </a:outerShdw>
            </a:effectLst>
          </p:grpSpPr>
          <p:sp>
            <p:nvSpPr>
              <p:cNvPr id="26" name="Donut 25"/>
              <p:cNvSpPr/>
              <p:nvPr/>
            </p:nvSpPr>
            <p:spPr>
              <a:xfrm>
                <a:off x="644715" y="2534719"/>
                <a:ext cx="372156" cy="372156"/>
              </a:xfrm>
              <a:prstGeom prst="donut">
                <a:avLst>
                  <a:gd name="adj" fmla="val 8333"/>
                </a:avLst>
              </a:prstGeom>
              <a:solidFill>
                <a:srgbClr val="F39228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tIns="1303020" anchor="ctr"/>
              <a:lstStyle/>
              <a:p>
                <a:pPr algn="ctr" defTabSz="383336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500" kern="0" dirty="0">
                  <a:solidFill>
                    <a:srgbClr val="000000"/>
                  </a:solidFill>
                  <a:latin typeface="Candara"/>
                  <a:ea typeface="ＭＳ Ｐゴシック"/>
                  <a:cs typeface="Candara"/>
                </a:endParaRPr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3961" y="2623173"/>
                <a:ext cx="173665" cy="195248"/>
              </a:xfrm>
              <a:prstGeom prst="rect">
                <a:avLst/>
              </a:prstGeom>
              <a:effectLst/>
            </p:spPr>
          </p:pic>
        </p:grpSp>
        <p:grpSp>
          <p:nvGrpSpPr>
            <p:cNvPr id="20" name="Group 145"/>
            <p:cNvGrpSpPr/>
            <p:nvPr/>
          </p:nvGrpSpPr>
          <p:grpSpPr>
            <a:xfrm>
              <a:off x="7318299" y="1545500"/>
              <a:ext cx="542829" cy="542829"/>
              <a:chOff x="1084268" y="2126178"/>
              <a:chExt cx="372156" cy="372156"/>
            </a:xfrm>
            <a:effectLst>
              <a:outerShdw blurRad="25400" dist="12700" dir="5400000" algn="t" rotWithShape="0">
                <a:prstClr val="black">
                  <a:alpha val="10000"/>
                </a:prstClr>
              </a:outerShdw>
            </a:effectLst>
          </p:grpSpPr>
          <p:sp>
            <p:nvSpPr>
              <p:cNvPr id="24" name="Donut 23"/>
              <p:cNvSpPr/>
              <p:nvPr/>
            </p:nvSpPr>
            <p:spPr>
              <a:xfrm>
                <a:off x="1084268" y="2126178"/>
                <a:ext cx="372156" cy="372156"/>
              </a:xfrm>
              <a:prstGeom prst="donut">
                <a:avLst>
                  <a:gd name="adj" fmla="val 8333"/>
                </a:avLst>
              </a:prstGeom>
              <a:solidFill>
                <a:srgbClr val="801B7D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tIns="1303020" anchor="ctr"/>
              <a:lstStyle/>
              <a:p>
                <a:pPr algn="ctr" defTabSz="383336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500" kern="0" dirty="0">
                  <a:solidFill>
                    <a:srgbClr val="000000"/>
                  </a:solidFill>
                  <a:latin typeface="Candara"/>
                  <a:ea typeface="ＭＳ Ｐゴシック"/>
                  <a:cs typeface="Candara"/>
                </a:endParaRP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71297" y="2230855"/>
                <a:ext cx="198098" cy="162802"/>
              </a:xfrm>
              <a:prstGeom prst="rect">
                <a:avLst/>
              </a:prstGeom>
              <a:effectLst/>
            </p:spPr>
          </p:pic>
        </p:grpSp>
        <p:grpSp>
          <p:nvGrpSpPr>
            <p:cNvPr id="21" name="Group 146"/>
            <p:cNvGrpSpPr/>
            <p:nvPr/>
          </p:nvGrpSpPr>
          <p:grpSpPr>
            <a:xfrm>
              <a:off x="7318299" y="2110698"/>
              <a:ext cx="542829" cy="542829"/>
              <a:chOff x="1052295" y="2547257"/>
              <a:chExt cx="372156" cy="372156"/>
            </a:xfrm>
            <a:effectLst>
              <a:outerShdw blurRad="25400" dist="12700" dir="5400000" algn="t" rotWithShape="0">
                <a:prstClr val="black">
                  <a:alpha val="10000"/>
                </a:prstClr>
              </a:outerShdw>
            </a:effectLst>
          </p:grpSpPr>
          <p:sp>
            <p:nvSpPr>
              <p:cNvPr id="22" name="Donut 21"/>
              <p:cNvSpPr/>
              <p:nvPr/>
            </p:nvSpPr>
            <p:spPr>
              <a:xfrm>
                <a:off x="1052295" y="2547257"/>
                <a:ext cx="372156" cy="372156"/>
              </a:xfrm>
              <a:prstGeom prst="donut">
                <a:avLst>
                  <a:gd name="adj" fmla="val 8333"/>
                </a:avLst>
              </a:prstGeom>
              <a:solidFill>
                <a:srgbClr val="00A7A0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tIns="1303020" anchor="ctr"/>
              <a:lstStyle/>
              <a:p>
                <a:pPr algn="ctr" defTabSz="383336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500" kern="0" dirty="0">
                  <a:solidFill>
                    <a:srgbClr val="000000"/>
                  </a:solidFill>
                  <a:latin typeface="Candara"/>
                  <a:ea typeface="ＭＳ Ｐゴシック"/>
                  <a:cs typeface="Candara"/>
                </a:endParaRPr>
              </a:p>
            </p:txBody>
          </p:sp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6331" y="2641609"/>
                <a:ext cx="184085" cy="183452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30" name="Text Box 32"/>
          <p:cNvSpPr>
            <a:spLocks noChangeArrowheads="1"/>
          </p:cNvSpPr>
          <p:nvPr/>
        </p:nvSpPr>
        <p:spPr bwMode="auto">
          <a:xfrm>
            <a:off x="1014916" y="2517676"/>
            <a:ext cx="762000" cy="226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16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defTabSz="1300163" eaLnBrk="1" hangingPunct="1">
              <a:lnSpc>
                <a:spcPct val="80000"/>
              </a:lnSpc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00" b="1" dirty="0">
                <a:solidFill>
                  <a:srgbClr val="000000"/>
                </a:solidFill>
                <a:latin typeface="Candara" charset="0"/>
                <a:cs typeface="Candara" charset="0"/>
                <a:sym typeface="Calibri" charset="0"/>
              </a:rPr>
              <a:t>Business  Partner Apps</a:t>
            </a:r>
            <a:endParaRPr lang="en-US" sz="900" b="1" dirty="0">
              <a:solidFill>
                <a:srgbClr val="000000"/>
              </a:solidFill>
              <a:latin typeface="Candara" charset="0"/>
              <a:cs typeface="Candara" charset="0"/>
            </a:endParaRPr>
          </a:p>
        </p:txBody>
      </p:sp>
      <p:sp>
        <p:nvSpPr>
          <p:cNvPr id="31" name="Text Box 32"/>
          <p:cNvSpPr>
            <a:spLocks noChangeArrowheads="1"/>
          </p:cNvSpPr>
          <p:nvPr/>
        </p:nvSpPr>
        <p:spPr bwMode="auto">
          <a:xfrm>
            <a:off x="346582" y="2517676"/>
            <a:ext cx="639763" cy="226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16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defTabSz="1300163" eaLnBrk="1" hangingPunct="1">
              <a:lnSpc>
                <a:spcPct val="80000"/>
              </a:lnSpc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00" b="1" dirty="0">
                <a:solidFill>
                  <a:srgbClr val="000000"/>
                </a:solidFill>
                <a:latin typeface="Candara" charset="0"/>
                <a:cs typeface="Candara" charset="0"/>
                <a:sym typeface="Calibri" charset="0"/>
              </a:rPr>
              <a:t>Mobile &amp; Web Apps</a:t>
            </a:r>
            <a:endParaRPr lang="en-US" sz="900" b="1" dirty="0">
              <a:solidFill>
                <a:srgbClr val="000000"/>
              </a:solidFill>
              <a:latin typeface="Candara" charset="0"/>
              <a:cs typeface="Candara" charset="0"/>
            </a:endParaRPr>
          </a:p>
        </p:txBody>
      </p:sp>
      <p:sp>
        <p:nvSpPr>
          <p:cNvPr id="32" name="Text Box 32"/>
          <p:cNvSpPr>
            <a:spLocks noChangeArrowheads="1"/>
          </p:cNvSpPr>
          <p:nvPr/>
        </p:nvSpPr>
        <p:spPr bwMode="auto">
          <a:xfrm>
            <a:off x="235453" y="3613582"/>
            <a:ext cx="884238" cy="226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16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defTabSz="1300163" eaLnBrk="1" hangingPunct="1">
              <a:lnSpc>
                <a:spcPct val="80000"/>
              </a:lnSpc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00" b="1" dirty="0">
                <a:solidFill>
                  <a:srgbClr val="000000"/>
                </a:solidFill>
                <a:latin typeface="Candara" charset="0"/>
                <a:cs typeface="Candara" charset="0"/>
              </a:rPr>
              <a:t>Enterprise Internal Apps</a:t>
            </a:r>
          </a:p>
        </p:txBody>
      </p:sp>
      <p:sp>
        <p:nvSpPr>
          <p:cNvPr id="33" name="Text Box 32"/>
          <p:cNvSpPr>
            <a:spLocks noChangeArrowheads="1"/>
          </p:cNvSpPr>
          <p:nvPr/>
        </p:nvSpPr>
        <p:spPr bwMode="auto">
          <a:xfrm>
            <a:off x="976820" y="3623107"/>
            <a:ext cx="796925" cy="226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16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defTabSz="1300163" eaLnBrk="1" hangingPunct="1">
              <a:lnSpc>
                <a:spcPct val="80000"/>
              </a:lnSpc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00" b="1" dirty="0">
                <a:solidFill>
                  <a:srgbClr val="000000"/>
                </a:solidFill>
                <a:latin typeface="Candara" charset="0"/>
                <a:cs typeface="Candara" charset="0"/>
              </a:rPr>
              <a:t>Internet of Things</a:t>
            </a:r>
          </a:p>
        </p:txBody>
      </p:sp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184808"/>
              </p:ext>
            </p:extLst>
          </p:nvPr>
        </p:nvGraphicFramePr>
        <p:xfrm>
          <a:off x="2037163" y="3275795"/>
          <a:ext cx="2323321" cy="743771"/>
        </p:xfrm>
        <a:graphic>
          <a:graphicData uri="http://schemas.openxmlformats.org/drawingml/2006/table">
            <a:tbl>
              <a:tblPr firstRow="1" bandRow="1"/>
              <a:tblGrid>
                <a:gridCol w="2323321"/>
              </a:tblGrid>
              <a:tr h="117795">
                <a:tc>
                  <a:txBody>
                    <a:bodyPr/>
                    <a:lstStyle>
                      <a:lvl1pPr marL="0" algn="l" defTabSz="91290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6453" algn="l" defTabSz="91290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2903" algn="l" defTabSz="91290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69357" algn="l" defTabSz="91290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5808" algn="l" defTabSz="91290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2262" algn="l" defTabSz="91290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38711" algn="l" defTabSz="91290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5166" algn="l" defTabSz="91290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1616" algn="l" defTabSz="91290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solidFill>
                            <a:srgbClr val="FFFFFF"/>
                          </a:solidFill>
                          <a:latin typeface="Candara"/>
                          <a:cs typeface="Candara"/>
                        </a:rPr>
                        <a:t>Secure</a:t>
                      </a:r>
                      <a:endParaRPr lang="en-US" sz="1200" b="1" dirty="0">
                        <a:solidFill>
                          <a:srgbClr val="FFFFFF"/>
                        </a:solidFill>
                        <a:latin typeface="Candara"/>
                        <a:cs typeface="Candar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560891">
                <a:tc>
                  <a:txBody>
                    <a:bodyPr/>
                    <a:lstStyle>
                      <a:lvl1pPr marL="0" algn="l" defTabSz="91290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6453" algn="l" defTabSz="91290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2903" algn="l" defTabSz="91290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69357" algn="l" defTabSz="91290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5808" algn="l" defTabSz="91290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2262" algn="l" defTabSz="91290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38711" algn="l" defTabSz="91290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5166" algn="l" defTabSz="91290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1616" algn="l" defTabSz="91290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700" b="0" i="0" dirty="0" smtClean="0">
                          <a:latin typeface="Helvetica Neue Light"/>
                          <a:cs typeface="Helvetica Neue Light"/>
                        </a:rPr>
                        <a:t>API Policy</a:t>
                      </a:r>
                      <a:r>
                        <a:rPr lang="en-US" sz="700" b="0" i="0" baseline="0" dirty="0" smtClean="0">
                          <a:latin typeface="Helvetica Neue Light"/>
                          <a:cs typeface="Helvetica Neue Light"/>
                        </a:rPr>
                        <a:t> Enforcement</a:t>
                      </a:r>
                      <a:endParaRPr lang="en-US" sz="700" b="0" i="0" dirty="0" smtClean="0">
                        <a:latin typeface="Helvetica Neue Light"/>
                        <a:cs typeface="Helvetica Neue Light"/>
                      </a:endParaRPr>
                    </a:p>
                    <a:p>
                      <a:pPr algn="ctr"/>
                      <a:r>
                        <a:rPr lang="en-US" sz="700" b="0" i="0" dirty="0" smtClean="0">
                          <a:latin typeface="Helvetica Neue Light"/>
                          <a:cs typeface="Helvetica Neue Light"/>
                        </a:rPr>
                        <a:t>Enterprise Security </a:t>
                      </a:r>
                    </a:p>
                    <a:p>
                      <a:pPr algn="ctr"/>
                      <a:r>
                        <a:rPr lang="en-US" sz="700" b="0" i="0" dirty="0" smtClean="0">
                          <a:latin typeface="Helvetica Neue Light"/>
                          <a:cs typeface="Helvetica Neue Light"/>
                        </a:rPr>
                        <a:t>Traffic control &amp; mediation</a:t>
                      </a:r>
                    </a:p>
                    <a:p>
                      <a:pPr algn="ctr"/>
                      <a:r>
                        <a:rPr lang="en-US" sz="700" b="0" i="0" dirty="0" smtClean="0">
                          <a:latin typeface="Helvetica Neue Light"/>
                          <a:cs typeface="Helvetica Neue Light"/>
                        </a:rPr>
                        <a:t>Workload optimization</a:t>
                      </a:r>
                    </a:p>
                    <a:p>
                      <a:pPr algn="ctr"/>
                      <a:r>
                        <a:rPr lang="en-US" sz="700" b="0" i="0" dirty="0" smtClean="0">
                          <a:latin typeface="Helvetica Neue Light"/>
                          <a:cs typeface="Helvetica Neue Light"/>
                        </a:rPr>
                        <a:t>Monitoring/Analytics Collection</a:t>
                      </a:r>
                      <a:endParaRPr lang="en-US" sz="700" b="0" i="0" dirty="0">
                        <a:latin typeface="Helvetica Neue Light"/>
                        <a:cs typeface="Helvetica Neue Ligh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193561"/>
              </p:ext>
            </p:extLst>
          </p:nvPr>
        </p:nvGraphicFramePr>
        <p:xfrm>
          <a:off x="2246639" y="1430063"/>
          <a:ext cx="2125134" cy="860134"/>
        </p:xfrm>
        <a:graphic>
          <a:graphicData uri="http://schemas.openxmlformats.org/drawingml/2006/table">
            <a:tbl>
              <a:tblPr firstRow="1" bandRow="1"/>
              <a:tblGrid>
                <a:gridCol w="2125134"/>
              </a:tblGrid>
              <a:tr h="160945">
                <a:tc>
                  <a:txBody>
                    <a:bodyPr/>
                    <a:lstStyle>
                      <a:lvl1pPr marL="0" algn="l" defTabSz="91290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6453" algn="l" defTabSz="91290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2903" algn="l" defTabSz="91290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69357" algn="l" defTabSz="91290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5808" algn="l" defTabSz="91290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2262" algn="l" defTabSz="91290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38711" algn="l" defTabSz="91290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5166" algn="l" defTabSz="91290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1616" algn="l" defTabSz="91290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Candara"/>
                          <a:cs typeface="Candara"/>
                        </a:rPr>
                        <a:t>Manage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Candara"/>
                        <a:cs typeface="Candara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1B5"/>
                    </a:solidFill>
                  </a:tcPr>
                </a:tc>
              </a:tr>
              <a:tr h="677254">
                <a:tc>
                  <a:txBody>
                    <a:bodyPr/>
                    <a:lstStyle>
                      <a:lvl1pPr marL="0" algn="l" defTabSz="91290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6453" algn="l" defTabSz="91290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2903" algn="l" defTabSz="91290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69357" algn="l" defTabSz="91290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5808" algn="l" defTabSz="91290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2262" algn="l" defTabSz="91290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38711" algn="l" defTabSz="91290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5166" algn="l" defTabSz="91290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1616" algn="l" defTabSz="912903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700" b="0" i="0" dirty="0" smtClean="0">
                          <a:latin typeface="Helvetica Neue Light"/>
                          <a:cs typeface="Helvetica Neue Light"/>
                        </a:rPr>
                        <a:t>API Discovery</a:t>
                      </a:r>
                    </a:p>
                    <a:p>
                      <a:pPr algn="ctr"/>
                      <a:r>
                        <a:rPr lang="en-US" sz="700" b="0" i="0" dirty="0" smtClean="0">
                          <a:latin typeface="Helvetica Neue Light"/>
                          <a:cs typeface="Helvetica Neue Light"/>
                        </a:rPr>
                        <a:t>API, Plan, Product, Policy Creation</a:t>
                      </a:r>
                    </a:p>
                    <a:p>
                      <a:pPr algn="ctr"/>
                      <a:r>
                        <a:rPr lang="en-US" sz="700" b="0" i="0" dirty="0" smtClean="0">
                          <a:latin typeface="Helvetica Neue Light"/>
                          <a:cs typeface="Helvetica Neue Light"/>
                        </a:rPr>
                        <a:t>API, Plan, Product Version &amp; Lifecycle Management</a:t>
                      </a:r>
                    </a:p>
                    <a:p>
                      <a:pPr algn="ctr"/>
                      <a:r>
                        <a:rPr lang="en-US" sz="700" b="0" i="0" dirty="0" smtClean="0">
                          <a:latin typeface="Helvetica Neue Light"/>
                          <a:cs typeface="Helvetica Neue Light"/>
                        </a:rPr>
                        <a:t>Self-service</a:t>
                      </a:r>
                      <a:r>
                        <a:rPr lang="en-US" sz="700" b="0" i="0" baseline="0" dirty="0" smtClean="0">
                          <a:latin typeface="Helvetica Neue Light"/>
                          <a:cs typeface="Helvetica Neue Light"/>
                        </a:rPr>
                        <a:t> App Developer Portal</a:t>
                      </a:r>
                      <a:endParaRPr lang="en-US" sz="700" b="0" i="0" dirty="0" smtClean="0">
                        <a:latin typeface="Helvetica Neue Light"/>
                        <a:cs typeface="Helvetica Neue Light"/>
                      </a:endParaRPr>
                    </a:p>
                    <a:p>
                      <a:pPr algn="ctr"/>
                      <a:r>
                        <a:rPr lang="en-US" sz="700" b="0" i="0" dirty="0" smtClean="0">
                          <a:latin typeface="Helvetica Neue Light"/>
                          <a:cs typeface="Helvetica Neue Light"/>
                        </a:rPr>
                        <a:t>API Monitoring</a:t>
                      </a:r>
                      <a:r>
                        <a:rPr lang="en-US" sz="700" b="0" i="0" baseline="0" dirty="0" smtClean="0">
                          <a:latin typeface="Helvetica Neue Light"/>
                          <a:cs typeface="Helvetica Neue Light"/>
                        </a:rPr>
                        <a:t> &amp; Analytics</a:t>
                      </a:r>
                      <a:endParaRPr lang="en-US" sz="700" b="0" i="0" dirty="0" smtClean="0">
                        <a:latin typeface="Helvetica Neue Light"/>
                        <a:cs typeface="Helvetica Neue Light"/>
                      </a:endParaRPr>
                    </a:p>
                    <a:p>
                      <a:pPr algn="ctr"/>
                      <a:r>
                        <a:rPr lang="en-US" sz="700" b="0" i="0" dirty="0" smtClean="0">
                          <a:latin typeface="Helvetica Neue Light"/>
                          <a:cs typeface="Helvetica Neue Light"/>
                        </a:rPr>
                        <a:t>Subscription &amp; Community Management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494640"/>
              </p:ext>
            </p:extLst>
          </p:nvPr>
        </p:nvGraphicFramePr>
        <p:xfrm>
          <a:off x="5145063" y="1573993"/>
          <a:ext cx="1667933" cy="883579"/>
        </p:xfrm>
        <a:graphic>
          <a:graphicData uri="http://schemas.openxmlformats.org/drawingml/2006/table">
            <a:tbl>
              <a:tblPr/>
              <a:tblGrid>
                <a:gridCol w="1667933"/>
              </a:tblGrid>
              <a:tr h="306836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ndara" charset="0"/>
                          <a:ea typeface="ＭＳ Ｐゴシック" charset="0"/>
                          <a:cs typeface="Candara" charset="0"/>
                        </a:rPr>
                        <a:t>Create &amp; 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ndara" charset="0"/>
                          <a:ea typeface="ＭＳ Ｐゴシック" charset="0"/>
                          <a:cs typeface="Candara" charset="0"/>
                        </a:rPr>
                        <a:t>Run 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ndara" charset="0"/>
                          <a:ea typeface="ＭＳ Ｐゴシック" charset="0"/>
                          <a:cs typeface="Candara" charset="0"/>
                        </a:rPr>
                        <a:t>(Node / Java)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ndara" charset="0"/>
                        <a:ea typeface="ＭＳ Ｐゴシック" charset="0"/>
                        <a:cs typeface="Candara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EC234"/>
                    </a:solidFill>
                  </a:tcPr>
                </a:tc>
              </a:tr>
              <a:tr h="54829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ea typeface="ＭＳ Ｐゴシック" charset="0"/>
                          <a:cs typeface="Helvetica Neue Light"/>
                        </a:rPr>
                        <a:t>Develop &amp; Compose </a:t>
                      </a:r>
                      <a:r>
                        <a:rPr kumimoji="0" 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ea typeface="ＭＳ Ｐゴシック" charset="0"/>
                          <a:cs typeface="Helvetica Neue Light"/>
                        </a:rPr>
                        <a:t>Microservices</a:t>
                      </a:r>
                      <a:endParaRPr kumimoji="0" lang="en-US" sz="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 Light"/>
                        <a:ea typeface="ＭＳ Ｐゴシック" charset="0"/>
                        <a:cs typeface="Helvetica Neue Light"/>
                      </a:endParaRP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ea typeface="ＭＳ Ｐゴシック" charset="0"/>
                          <a:cs typeface="Helvetica Neue Light"/>
                        </a:rPr>
                        <a:t>Connect </a:t>
                      </a:r>
                      <a:r>
                        <a:rPr kumimoji="0" 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ea typeface="ＭＳ Ｐゴシック" charset="0"/>
                          <a:cs typeface="Helvetica Neue Light"/>
                        </a:rPr>
                        <a:t>Microservices </a:t>
                      </a: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ea typeface="ＭＳ Ｐゴシック" charset="0"/>
                          <a:cs typeface="Helvetica Neue Light"/>
                        </a:rPr>
                        <a:t>to data sources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ea typeface="ＭＳ Ｐゴシック" charset="0"/>
                          <a:cs typeface="Helvetica Neue Light"/>
                        </a:rPr>
                        <a:t>Build</a:t>
                      </a: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ea typeface="ＭＳ Ｐゴシック" charset="0"/>
                          <a:cs typeface="Helvetica Neue Light"/>
                        </a:rPr>
                        <a:t>, deploy, scale Microservices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ea typeface="ＭＳ Ｐゴシック" charset="0"/>
                          <a:cs typeface="Helvetica Neue Light"/>
                        </a:rPr>
                        <a:t>Monitor &amp; debug </a:t>
                      </a:r>
                      <a:r>
                        <a:rPr kumimoji="0" 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ea typeface="ＭＳ Ｐゴシック" charset="0"/>
                          <a:cs typeface="Helvetica Neue Light"/>
                        </a:rPr>
                        <a:t>Microservices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 Light"/>
                          <a:ea typeface="ＭＳ Ｐゴシック" charset="0"/>
                          <a:cs typeface="Helvetica Neue Light"/>
                        </a:rPr>
                        <a:t>Unified Node &amp; Java Runtime Mgmt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39" name="Group 74"/>
          <p:cNvGrpSpPr>
            <a:grpSpLocks/>
          </p:cNvGrpSpPr>
          <p:nvPr/>
        </p:nvGrpSpPr>
        <p:grpSpPr bwMode="auto">
          <a:xfrm>
            <a:off x="7683398" y="4012924"/>
            <a:ext cx="1380800" cy="600106"/>
            <a:chOff x="6491276" y="5389301"/>
            <a:chExt cx="2050592" cy="875406"/>
          </a:xfrm>
        </p:grpSpPr>
        <p:pic>
          <p:nvPicPr>
            <p:cNvPr id="40" name="Picture 2" descr="Image result for ibm z system hardware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7268391" y="5389301"/>
              <a:ext cx="475058" cy="630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TextBox 121"/>
            <p:cNvSpPr>
              <a:spLocks noChangeArrowheads="1"/>
            </p:cNvSpPr>
            <p:nvPr/>
          </p:nvSpPr>
          <p:spPr bwMode="auto">
            <a:xfrm>
              <a:off x="6491276" y="5949742"/>
              <a:ext cx="2050592" cy="3149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1423" tIns="30713" rIns="61423" bIns="30713">
              <a:spAutoFit/>
            </a:bodyPr>
            <a:lstStyle/>
            <a:p>
              <a:pPr algn="ctr" defTabSz="914400"/>
              <a:r>
                <a:rPr lang="en-US" sz="1000" dirty="0">
                  <a:solidFill>
                    <a:srgbClr val="000000"/>
                  </a:solidFill>
                  <a:latin typeface="Candara" charset="0"/>
                  <a:ea typeface="ヒラギノ角ゴ ProN W3" charset="0"/>
                  <a:cs typeface="ヒラギノ角ゴ ProN W3" charset="0"/>
                  <a:sym typeface="Calibri" charset="0"/>
                </a:rPr>
                <a:t>z System / Legacy Apps</a:t>
              </a:r>
            </a:p>
          </p:txBody>
        </p:sp>
      </p:grpSp>
      <p:grpSp>
        <p:nvGrpSpPr>
          <p:cNvPr id="42" name="Group 77"/>
          <p:cNvGrpSpPr>
            <a:grpSpLocks/>
          </p:cNvGrpSpPr>
          <p:nvPr/>
        </p:nvGrpSpPr>
        <p:grpSpPr bwMode="auto">
          <a:xfrm>
            <a:off x="7914806" y="2180949"/>
            <a:ext cx="855015" cy="596954"/>
            <a:chOff x="7673766" y="1964427"/>
            <a:chExt cx="1061952" cy="863841"/>
          </a:xfrm>
        </p:grpSpPr>
        <p:pic>
          <p:nvPicPr>
            <p:cNvPr id="43" name="Picture 7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4352" y="1964427"/>
              <a:ext cx="743858" cy="630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TextBox 121"/>
            <p:cNvSpPr>
              <a:spLocks noChangeArrowheads="1"/>
            </p:cNvSpPr>
            <p:nvPr/>
          </p:nvSpPr>
          <p:spPr bwMode="auto">
            <a:xfrm>
              <a:off x="7673766" y="2515823"/>
              <a:ext cx="1061952" cy="312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1423" tIns="30713" rIns="61423" bIns="30713">
              <a:spAutoFit/>
            </a:bodyPr>
            <a:lstStyle/>
            <a:p>
              <a:pPr algn="ctr" defTabSz="914400"/>
              <a:r>
                <a:rPr lang="en-US" sz="1000" dirty="0">
                  <a:solidFill>
                    <a:srgbClr val="000000"/>
                  </a:solidFill>
                  <a:latin typeface="Candara" charset="0"/>
                  <a:ea typeface="ヒラギノ角ゴ ProN W3" charset="0"/>
                  <a:cs typeface="ヒラギノ角ゴ ProN W3" charset="0"/>
                  <a:sym typeface="Calibri" charset="0"/>
                </a:rPr>
                <a:t>Cloud Service</a:t>
              </a:r>
            </a:p>
          </p:txBody>
        </p:sp>
      </p:grpSp>
      <p:grpSp>
        <p:nvGrpSpPr>
          <p:cNvPr id="45" name="Group 80"/>
          <p:cNvGrpSpPr>
            <a:grpSpLocks/>
          </p:cNvGrpSpPr>
          <p:nvPr/>
        </p:nvGrpSpPr>
        <p:grpSpPr bwMode="auto">
          <a:xfrm>
            <a:off x="7838894" y="2883156"/>
            <a:ext cx="1124319" cy="511207"/>
            <a:chOff x="7282755" y="3134152"/>
            <a:chExt cx="1675413" cy="975931"/>
          </a:xfrm>
        </p:grpSpPr>
        <p:pic>
          <p:nvPicPr>
            <p:cNvPr id="46" name="Picture 81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9634" y="3134152"/>
              <a:ext cx="487466" cy="635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" name="TextBox 121"/>
            <p:cNvSpPr>
              <a:spLocks noChangeArrowheads="1"/>
            </p:cNvSpPr>
            <p:nvPr/>
          </p:nvSpPr>
          <p:spPr bwMode="auto">
            <a:xfrm>
              <a:off x="7282755" y="3697888"/>
              <a:ext cx="1675413" cy="412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1423" tIns="30713" rIns="61423" bIns="30713">
              <a:spAutoFit/>
            </a:bodyPr>
            <a:lstStyle/>
            <a:p>
              <a:pPr algn="ctr" defTabSz="914400"/>
              <a:r>
                <a:rPr lang="en-US" sz="1000" dirty="0">
                  <a:solidFill>
                    <a:srgbClr val="000000"/>
                  </a:solidFill>
                  <a:latin typeface="Candara" charset="0"/>
                  <a:ea typeface="ヒラギノ角ゴ ProN W3" charset="0"/>
                  <a:cs typeface="ヒラギノ角ゴ ProN W3" charset="0"/>
                  <a:sym typeface="Calibri" charset="0"/>
                </a:rPr>
                <a:t>Application Server</a:t>
              </a:r>
            </a:p>
          </p:txBody>
        </p:sp>
      </p:grpSp>
      <p:grpSp>
        <p:nvGrpSpPr>
          <p:cNvPr id="48" name="Group 83"/>
          <p:cNvGrpSpPr>
            <a:grpSpLocks/>
          </p:cNvGrpSpPr>
          <p:nvPr/>
        </p:nvGrpSpPr>
        <p:grpSpPr bwMode="auto">
          <a:xfrm>
            <a:off x="7837141" y="3436663"/>
            <a:ext cx="1067501" cy="571479"/>
            <a:chOff x="7353139" y="4205638"/>
            <a:chExt cx="1460455" cy="926004"/>
          </a:xfrm>
        </p:grpSpPr>
        <p:sp>
          <p:nvSpPr>
            <p:cNvPr id="49" name="TextBox 121"/>
            <p:cNvSpPr>
              <a:spLocks noChangeArrowheads="1"/>
            </p:cNvSpPr>
            <p:nvPr/>
          </p:nvSpPr>
          <p:spPr bwMode="auto">
            <a:xfrm>
              <a:off x="7353139" y="4781783"/>
              <a:ext cx="1460455" cy="3498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1423" tIns="30713" rIns="61423" bIns="30713">
              <a:spAutoFit/>
            </a:bodyPr>
            <a:lstStyle/>
            <a:p>
              <a:pPr algn="ctr" defTabSz="914400"/>
              <a:r>
                <a:rPr lang="en-US" sz="1000" dirty="0">
                  <a:solidFill>
                    <a:srgbClr val="000000"/>
                  </a:solidFill>
                  <a:latin typeface="Candara" charset="0"/>
                  <a:ea typeface="ヒラギノ角ゴ ProN W3" charset="0"/>
                  <a:cs typeface="ヒラギノ角ゴ ProN W3" charset="0"/>
                  <a:sym typeface="Calibri" charset="0"/>
                </a:rPr>
                <a:t>ESB / Middleware</a:t>
              </a: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7735069" y="4279005"/>
              <a:ext cx="621794" cy="47505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pic>
        <p:nvPicPr>
          <p:cNvPr id="51" name="Picture 15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30651" y="1562885"/>
            <a:ext cx="3905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121"/>
          <p:cNvSpPr>
            <a:spLocks noChangeArrowheads="1"/>
          </p:cNvSpPr>
          <p:nvPr/>
        </p:nvSpPr>
        <p:spPr bwMode="auto">
          <a:xfrm>
            <a:off x="8008685" y="1876190"/>
            <a:ext cx="701127" cy="215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1423" tIns="30713" rIns="61423" bIns="30713">
            <a:spAutoFit/>
          </a:bodyPr>
          <a:lstStyle/>
          <a:p>
            <a:pPr algn="ctr" defTabSz="914400"/>
            <a:r>
              <a:rPr lang="en-US" sz="1000" dirty="0" smtClean="0">
                <a:solidFill>
                  <a:srgbClr val="000000"/>
                </a:solidFill>
                <a:latin typeface="Candara" charset="0"/>
                <a:ea typeface="ヒラギノ角ゴ ProN W3" charset="0"/>
                <a:cs typeface="ヒラギノ角ゴ ProN W3" charset="0"/>
                <a:sym typeface="Calibri" charset="0"/>
              </a:rPr>
              <a:t>Data Store</a:t>
            </a:r>
            <a:endParaRPr lang="en-US" sz="1000" dirty="0">
              <a:solidFill>
                <a:srgbClr val="000000"/>
              </a:solidFill>
              <a:latin typeface="Candara" charset="0"/>
              <a:ea typeface="ヒラギノ角ゴ ProN W3" charset="0"/>
              <a:cs typeface="ヒラギノ角ゴ ProN W3" charset="0"/>
              <a:sym typeface="Calibri" charset="0"/>
            </a:endParaRPr>
          </a:p>
        </p:txBody>
      </p:sp>
      <p:sp>
        <p:nvSpPr>
          <p:cNvPr id="53" name="Text Box 65"/>
          <p:cNvSpPr txBox="1">
            <a:spLocks noChangeArrowheads="1"/>
          </p:cNvSpPr>
          <p:nvPr/>
        </p:nvSpPr>
        <p:spPr bwMode="auto">
          <a:xfrm>
            <a:off x="7523221" y="934379"/>
            <a:ext cx="1560309" cy="53230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67414" tIns="33707" rIns="67414" bIns="33707">
            <a:spAutoFit/>
          </a:bodyPr>
          <a:lstStyle/>
          <a:p>
            <a:pPr algn="ctr" defTabSz="674235">
              <a:spcBef>
                <a:spcPts val="150"/>
              </a:spcBef>
            </a:pPr>
            <a:r>
              <a:rPr lang="en-US" dirty="0" smtClean="0">
                <a:solidFill>
                  <a:srgbClr val="000000"/>
                </a:solidFill>
                <a:latin typeface="Candara"/>
                <a:ea typeface="ＭＳ Ｐゴシック" panose="020B0600070205080204" pitchFamily="34" charset="-128"/>
                <a:cs typeface="Candara"/>
              </a:rPr>
              <a:t>Provider </a:t>
            </a:r>
            <a:endParaRPr lang="en-US" dirty="0">
              <a:solidFill>
                <a:srgbClr val="000000"/>
              </a:solidFill>
              <a:latin typeface="Candara"/>
              <a:ea typeface="ＭＳ Ｐゴシック" panose="020B0600070205080204" pitchFamily="34" charset="-128"/>
              <a:cs typeface="Candara"/>
            </a:endParaRPr>
          </a:p>
          <a:p>
            <a:pPr algn="ctr" defTabSz="674235">
              <a:spcBef>
                <a:spcPts val="150"/>
              </a:spcBef>
            </a:pPr>
            <a:r>
              <a:rPr lang="en-US" sz="1050" dirty="0">
                <a:solidFill>
                  <a:srgbClr val="000000"/>
                </a:solidFill>
                <a:latin typeface="Candara"/>
                <a:ea typeface="ＭＳ Ｐゴシック" panose="020B0600070205080204" pitchFamily="34" charset="-128"/>
                <a:cs typeface="Candara"/>
              </a:rPr>
              <a:t>(Systems of Record)</a:t>
            </a:r>
          </a:p>
        </p:txBody>
      </p:sp>
      <p:cxnSp>
        <p:nvCxnSpPr>
          <p:cNvPr id="54" name="Straight Connector 53"/>
          <p:cNvCxnSpPr>
            <a:cxnSpLocks noChangeAspect="1"/>
          </p:cNvCxnSpPr>
          <p:nvPr/>
        </p:nvCxnSpPr>
        <p:spPr>
          <a:xfrm>
            <a:off x="1926851" y="3057265"/>
            <a:ext cx="703610" cy="0"/>
          </a:xfrm>
          <a:prstGeom prst="line">
            <a:avLst/>
          </a:prstGeom>
          <a:ln w="44450" cmpd="sng">
            <a:solidFill>
              <a:srgbClr val="F37F26"/>
            </a:solidFill>
            <a:headEnd type="stealth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 Box 66"/>
          <p:cNvSpPr txBox="1">
            <a:spLocks noChangeArrowheads="1"/>
          </p:cNvSpPr>
          <p:nvPr/>
        </p:nvSpPr>
        <p:spPr bwMode="auto">
          <a:xfrm>
            <a:off x="2469596" y="2881568"/>
            <a:ext cx="1532465" cy="31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394" tIns="33704" rIns="67394" bIns="33704">
            <a:spAutoFit/>
          </a:bodyPr>
          <a:lstStyle>
            <a:lvl1pPr defTabSz="6731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6731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6731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6731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6731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673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673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673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673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600" b="1" dirty="0">
                <a:solidFill>
                  <a:srgbClr val="008ABF"/>
                </a:solidFill>
                <a:latin typeface="Candara" charset="0"/>
                <a:ea typeface="ヒラギノ角ゴ ProN W3" charset="0"/>
                <a:cs typeface="ヒラギノ角ゴ ProN W3" charset="0"/>
              </a:rPr>
              <a:t>API Gateway</a:t>
            </a:r>
          </a:p>
        </p:txBody>
      </p:sp>
      <p:sp>
        <p:nvSpPr>
          <p:cNvPr id="58" name="Text Box 65"/>
          <p:cNvSpPr txBox="1">
            <a:spLocks noChangeArrowheads="1"/>
          </p:cNvSpPr>
          <p:nvPr/>
        </p:nvSpPr>
        <p:spPr bwMode="auto">
          <a:xfrm rot="16200000">
            <a:off x="3536983" y="1955391"/>
            <a:ext cx="2223975" cy="191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7414" tIns="33707" rIns="67414" bIns="33707">
            <a:spAutoFit/>
          </a:bodyPr>
          <a:lstStyle/>
          <a:p>
            <a:pPr algn="ctr" defTabSz="674235">
              <a:spcBef>
                <a:spcPct val="50000"/>
              </a:spcBef>
            </a:pPr>
            <a:r>
              <a:rPr lang="en-US" sz="800" b="1" dirty="0" smtClean="0">
                <a:solidFill>
                  <a:srgbClr val="000000"/>
                </a:solidFill>
                <a:latin typeface="+mj-lt"/>
                <a:ea typeface="Helvetica Neue Light" charset="0"/>
                <a:cs typeface="Helvetica Neue Light" charset="0"/>
              </a:rPr>
              <a:t>APIC managed Microservices Traffic</a:t>
            </a:r>
            <a:endParaRPr lang="en-US" sz="800" b="1" dirty="0">
              <a:solidFill>
                <a:srgbClr val="000000"/>
              </a:solidFill>
              <a:latin typeface="+mj-lt"/>
              <a:ea typeface="Helvetica Neue Light" charset="0"/>
              <a:cs typeface="Helvetica Neue Light" charset="0"/>
            </a:endParaRPr>
          </a:p>
        </p:txBody>
      </p:sp>
      <p:sp>
        <p:nvSpPr>
          <p:cNvPr id="59" name="Elbow Connector 58"/>
          <p:cNvSpPr>
            <a:spLocks noChangeShapeType="1"/>
          </p:cNvSpPr>
          <p:nvPr/>
        </p:nvSpPr>
        <p:spPr bwMode="auto">
          <a:xfrm flipV="1">
            <a:off x="3849661" y="2073527"/>
            <a:ext cx="1261534" cy="914397"/>
          </a:xfrm>
          <a:prstGeom prst="bentConnector3">
            <a:avLst>
              <a:gd name="adj1" fmla="val 71375"/>
            </a:avLst>
          </a:prstGeom>
          <a:noFill/>
          <a:ln w="44450">
            <a:solidFill>
              <a:srgbClr val="F37F26"/>
            </a:solidFill>
            <a:miter lim="800000"/>
            <a:headEnd type="stealth" w="med" len="med"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61423" tIns="30712" rIns="61423" bIns="30712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/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61" name="Elbow Connector 60"/>
          <p:cNvSpPr>
            <a:spLocks noChangeShapeType="1"/>
          </p:cNvSpPr>
          <p:nvPr/>
        </p:nvSpPr>
        <p:spPr bwMode="auto">
          <a:xfrm>
            <a:off x="6855328" y="2081994"/>
            <a:ext cx="567909" cy="918479"/>
          </a:xfrm>
          <a:prstGeom prst="bentConnector3">
            <a:avLst>
              <a:gd name="adj1" fmla="val 50488"/>
            </a:avLst>
          </a:prstGeom>
          <a:noFill/>
          <a:ln w="44450">
            <a:solidFill>
              <a:srgbClr val="F37F26"/>
            </a:solidFill>
            <a:miter lim="800000"/>
            <a:headEnd type="stealth" w="med" len="med"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61423" tIns="30712" rIns="61423" bIns="30712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/>
            <a:endParaRPr lang="en-US" sz="1350" dirty="0">
              <a:solidFill>
                <a:srgbClr val="000000"/>
              </a:solidFill>
            </a:endParaRPr>
          </a:p>
        </p:txBody>
      </p:sp>
      <p:cxnSp>
        <p:nvCxnSpPr>
          <p:cNvPr id="63" name="Straight Connector 62"/>
          <p:cNvCxnSpPr>
            <a:cxnSpLocks noChangeAspect="1"/>
          </p:cNvCxnSpPr>
          <p:nvPr/>
        </p:nvCxnSpPr>
        <p:spPr>
          <a:xfrm>
            <a:off x="3858128" y="3107142"/>
            <a:ext cx="3564467" cy="0"/>
          </a:xfrm>
          <a:prstGeom prst="line">
            <a:avLst/>
          </a:prstGeom>
          <a:ln w="44450" cmpd="sng">
            <a:solidFill>
              <a:srgbClr val="F37F26"/>
            </a:solidFill>
            <a:headEnd type="stealth"/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 Box 65"/>
          <p:cNvSpPr txBox="1">
            <a:spLocks noChangeArrowheads="1"/>
          </p:cNvSpPr>
          <p:nvPr/>
        </p:nvSpPr>
        <p:spPr bwMode="auto">
          <a:xfrm>
            <a:off x="4984194" y="3102307"/>
            <a:ext cx="1947333" cy="191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7414" tIns="33707" rIns="67414" bIns="33707">
            <a:spAutoFit/>
          </a:bodyPr>
          <a:lstStyle/>
          <a:p>
            <a:pPr algn="ctr" defTabSz="674235">
              <a:spcBef>
                <a:spcPct val="50000"/>
              </a:spcBef>
            </a:pPr>
            <a:r>
              <a:rPr lang="en-US" sz="800" b="1" dirty="0" smtClean="0">
                <a:solidFill>
                  <a:srgbClr val="000000"/>
                </a:solidFill>
                <a:latin typeface="+mj-lt"/>
                <a:ea typeface="Helvetica Neue Light" charset="0"/>
                <a:cs typeface="Helvetica Neue Light" charset="0"/>
              </a:rPr>
              <a:t>API Traffic</a:t>
            </a:r>
            <a:endParaRPr lang="en-US" sz="800" b="1" dirty="0">
              <a:solidFill>
                <a:srgbClr val="000000"/>
              </a:solidFill>
              <a:latin typeface="+mj-lt"/>
              <a:ea typeface="Helvetica Neue Light" charset="0"/>
              <a:cs typeface="Helvetica Neue Light" charset="0"/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3172249" y="4485212"/>
            <a:ext cx="2719003" cy="616027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Box 121"/>
          <p:cNvSpPr>
            <a:spLocks noChangeArrowheads="1"/>
          </p:cNvSpPr>
          <p:nvPr/>
        </p:nvSpPr>
        <p:spPr bwMode="auto">
          <a:xfrm>
            <a:off x="3304119" y="4541625"/>
            <a:ext cx="1091579" cy="16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1423" tIns="30712" rIns="61423" bIns="3071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/>
            <a:r>
              <a:rPr lang="en-US" sz="675" dirty="0">
                <a:solidFill>
                  <a:srgbClr val="000000"/>
                </a:solidFill>
                <a:latin typeface="Helvetica Neue Medium" charset="0"/>
                <a:ea typeface="Helvetica Neue Medium" charset="0"/>
                <a:cs typeface="Helvetica Neue Medium" charset="0"/>
                <a:sym typeface="Calibri" panose="020F0502020204030204" pitchFamily="34" charset="0"/>
              </a:rPr>
              <a:t>Deployment Options: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0584" y="4720187"/>
            <a:ext cx="425893" cy="325507"/>
          </a:xfrm>
          <a:prstGeom prst="rect">
            <a:avLst/>
          </a:prstGeom>
        </p:spPr>
      </p:pic>
      <p:sp>
        <p:nvSpPr>
          <p:cNvPr id="73" name="TextBox 121"/>
          <p:cNvSpPr>
            <a:spLocks noChangeArrowheads="1"/>
          </p:cNvSpPr>
          <p:nvPr/>
        </p:nvSpPr>
        <p:spPr bwMode="auto">
          <a:xfrm>
            <a:off x="3696341" y="4768151"/>
            <a:ext cx="908985" cy="269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1423" tIns="30712" rIns="61423" bIns="3071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/>
            <a:r>
              <a:rPr lang="en-US" sz="675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Calibri" panose="020F0502020204030204" pitchFamily="34" charset="0"/>
              </a:rPr>
              <a:t>Bluemix Public, </a:t>
            </a:r>
            <a:r>
              <a:rPr lang="en-US" sz="675" dirty="0" smtClean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Calibri" panose="020F0502020204030204" pitchFamily="34" charset="0"/>
              </a:rPr>
              <a:t>Bluemix Dedicated</a:t>
            </a:r>
            <a:endParaRPr lang="en-US" sz="675" dirty="0">
              <a:solidFill>
                <a:srgbClr val="000000"/>
              </a:solidFill>
              <a:latin typeface="Helvetica Neue Light" charset="0"/>
              <a:ea typeface="Helvetica Neue Light" charset="0"/>
              <a:cs typeface="Helvetica Neue Light" charset="0"/>
              <a:sym typeface="Calibri" panose="020F0502020204030204" pitchFamily="34" charset="0"/>
            </a:endParaRPr>
          </a:p>
        </p:txBody>
      </p:sp>
      <p:sp>
        <p:nvSpPr>
          <p:cNvPr id="74" name="TextBox 121"/>
          <p:cNvSpPr>
            <a:spLocks noChangeArrowheads="1"/>
          </p:cNvSpPr>
          <p:nvPr/>
        </p:nvSpPr>
        <p:spPr bwMode="auto">
          <a:xfrm>
            <a:off x="4956477" y="4768150"/>
            <a:ext cx="771677" cy="269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1423" tIns="30712" rIns="61423" bIns="3071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/>
            <a:r>
              <a:rPr lang="en-US" sz="675" dirty="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Calibri" panose="020F0502020204030204" pitchFamily="34" charset="0"/>
              </a:rPr>
              <a:t>On Premises or Customer Cloud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821" y="4736210"/>
            <a:ext cx="319051" cy="312975"/>
          </a:xfrm>
          <a:prstGeom prst="rect">
            <a:avLst/>
          </a:prstGeom>
        </p:spPr>
      </p:pic>
      <p:cxnSp>
        <p:nvCxnSpPr>
          <p:cNvPr id="77" name="Straight Arrow Connector 29"/>
          <p:cNvCxnSpPr>
            <a:cxnSpLocks noChangeShapeType="1"/>
          </p:cNvCxnSpPr>
          <p:nvPr/>
        </p:nvCxnSpPr>
        <p:spPr bwMode="auto">
          <a:xfrm>
            <a:off x="3282395" y="2344464"/>
            <a:ext cx="1058" cy="543983"/>
          </a:xfrm>
          <a:prstGeom prst="straightConnector1">
            <a:avLst/>
          </a:prstGeom>
          <a:noFill/>
          <a:ln w="25400">
            <a:solidFill>
              <a:srgbClr val="F37F26"/>
            </a:solidFill>
            <a:prstDash val="sysDash"/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82" name="Left Brace 81"/>
          <p:cNvSpPr/>
          <p:nvPr/>
        </p:nvSpPr>
        <p:spPr>
          <a:xfrm>
            <a:off x="7560734" y="1786931"/>
            <a:ext cx="304800" cy="2555664"/>
          </a:xfrm>
          <a:prstGeom prst="leftBrace">
            <a:avLst/>
          </a:prstGeom>
          <a:ln w="44450">
            <a:solidFill>
              <a:srgbClr val="F37F2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/>
          </a:p>
        </p:txBody>
      </p:sp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283271"/>
              </p:ext>
            </p:extLst>
          </p:nvPr>
        </p:nvGraphicFramePr>
        <p:xfrm>
          <a:off x="2049032" y="1430063"/>
          <a:ext cx="187654" cy="860134"/>
        </p:xfrm>
        <a:graphic>
          <a:graphicData uri="http://schemas.openxmlformats.org/drawingml/2006/table">
            <a:tbl>
              <a:tblPr firstRow="1" bandRow="1"/>
              <a:tblGrid>
                <a:gridCol w="187654"/>
              </a:tblGrid>
              <a:tr h="860134">
                <a:tc>
                  <a:txBody>
                    <a:bodyPr/>
                    <a:lstStyle>
                      <a:lvl1pPr marL="0" algn="l" defTabSz="91290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6453" algn="l" defTabSz="91290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2903" algn="l" defTabSz="91290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69357" algn="l" defTabSz="91290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5808" algn="l" defTabSz="91290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2262" algn="l" defTabSz="91290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38711" algn="l" defTabSz="91290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5166" algn="l" defTabSz="91290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1616" algn="l" defTabSz="912903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Candara"/>
                          <a:cs typeface="Candara"/>
                        </a:rPr>
                        <a:t>Dev Portal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Candara"/>
                        <a:cs typeface="Candara"/>
                      </a:endParaRPr>
                    </a:p>
                  </a:txBody>
                  <a:tcPr marL="0" marR="0" marT="0" marB="0" vert="vert27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15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6" y="764597"/>
            <a:ext cx="8124825" cy="40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Rectangle 40"/>
          <p:cNvSpPr/>
          <p:nvPr/>
        </p:nvSpPr>
        <p:spPr>
          <a:xfrm>
            <a:off x="2557462" y="4039794"/>
            <a:ext cx="1938338" cy="225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03809" y="685803"/>
            <a:ext cx="3173849" cy="2527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3" name="Curved Connector 42"/>
          <p:cNvCxnSpPr/>
          <p:nvPr/>
        </p:nvCxnSpPr>
        <p:spPr>
          <a:xfrm flipV="1">
            <a:off x="3097213" y="3253984"/>
            <a:ext cx="1192212" cy="73580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ular Callout 43"/>
          <p:cNvSpPr/>
          <p:nvPr/>
        </p:nvSpPr>
        <p:spPr>
          <a:xfrm>
            <a:off x="1447809" y="2743202"/>
            <a:ext cx="2925763" cy="417909"/>
          </a:xfrm>
          <a:prstGeom prst="wedgeRoundRectCallout">
            <a:avLst>
              <a:gd name="adj1" fmla="val -44842"/>
              <a:gd name="adj2" fmla="val 131612"/>
              <a:gd name="adj3" fmla="val 16667"/>
            </a:avLst>
          </a:prstGeom>
          <a:solidFill>
            <a:srgbClr val="FF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Calibri"/>
                <a:cs typeface="Calibri"/>
              </a:rPr>
              <a:t>Push REST interface to API </a:t>
            </a:r>
            <a:r>
              <a:rPr lang="en-US" sz="1200" dirty="0" smtClean="0">
                <a:solidFill>
                  <a:prstClr val="black"/>
                </a:solidFill>
                <a:latin typeface="Calibri"/>
                <a:cs typeface="Calibri"/>
              </a:rPr>
              <a:t>Connect </a:t>
            </a:r>
            <a:r>
              <a:rPr lang="en-US" sz="1200" dirty="0">
                <a:solidFill>
                  <a:prstClr val="black"/>
                </a:solidFill>
                <a:latin typeface="Calibri"/>
                <a:cs typeface="Calibri"/>
              </a:rPr>
              <a:t>from IIB Integration node view</a:t>
            </a:r>
          </a:p>
        </p:txBody>
      </p:sp>
      <p:sp>
        <p:nvSpPr>
          <p:cNvPr id="49" name="Title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9144000" cy="4572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dirty="0" smtClean="0">
                <a:solidFill>
                  <a:srgbClr val="3399CC"/>
                </a:solidFill>
                <a:latin typeface="Candara"/>
                <a:cs typeface="Candara"/>
              </a:rPr>
              <a:t>IBM Integration Bus* &amp; API Connect integration</a:t>
            </a:r>
            <a:br>
              <a:rPr lang="en-US" sz="2400" dirty="0" smtClean="0">
                <a:solidFill>
                  <a:srgbClr val="3399CC"/>
                </a:solidFill>
                <a:latin typeface="Candara"/>
                <a:cs typeface="Candara"/>
              </a:rPr>
            </a:br>
            <a:r>
              <a:rPr lang="en-US" sz="1600" dirty="0">
                <a:latin typeface="Candara"/>
                <a:cs typeface="Candara"/>
              </a:rPr>
              <a:t>Take your enterprise APIs and share it with app developers – in a controlled, managed &amp; secure </a:t>
            </a:r>
            <a:r>
              <a:rPr lang="en-US" sz="1600" dirty="0" smtClean="0">
                <a:latin typeface="Candara"/>
                <a:cs typeface="Candara"/>
              </a:rPr>
              <a:t>way</a:t>
            </a:r>
            <a:endParaRPr lang="en-US" sz="2000" dirty="0">
              <a:solidFill>
                <a:srgbClr val="3399CC"/>
              </a:solidFill>
              <a:latin typeface="Candara"/>
              <a:cs typeface="Candara"/>
            </a:endParaRP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8209" y="2228853"/>
            <a:ext cx="3401039" cy="270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6850" y="3725466"/>
            <a:ext cx="3867150" cy="1418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1371600" y="4857756"/>
            <a:ext cx="2862462" cy="2462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0" tIns="0" rIns="0" bIns="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99CC"/>
                </a:solidFill>
                <a:latin typeface="Arial"/>
              </a:rPr>
              <a:t>IBM Integration Bus toolkit view</a:t>
            </a:r>
          </a:p>
        </p:txBody>
      </p:sp>
    </p:spTree>
    <p:extLst>
      <p:ext uri="{BB962C8B-B14F-4D97-AF65-F5344CB8AC3E}">
        <p14:creationId xmlns:p14="http://schemas.microsoft.com/office/powerpoint/2010/main" val="145289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>
            <a:spLocks noChangeAspect="1" noChangeArrowheads="1"/>
          </p:cNvSpPr>
          <p:nvPr/>
        </p:nvSpPr>
        <p:spPr bwMode="auto">
          <a:xfrm>
            <a:off x="136067" y="841824"/>
            <a:ext cx="2008603" cy="1583539"/>
          </a:xfrm>
          <a:prstGeom prst="roundRect">
            <a:avLst>
              <a:gd name="adj" fmla="val 2135"/>
            </a:avLst>
          </a:prstGeom>
          <a:solidFill>
            <a:schemeClr val="bg1">
              <a:alpha val="69804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4000"/>
              </a:prstClr>
            </a:outerShdw>
          </a:effectLst>
          <a:extLst/>
        </p:spPr>
        <p:txBody>
          <a:bodyPr lIns="102255" tIns="51128" rIns="102255" bIns="51128" anchor="ctr"/>
          <a:lstStyle/>
          <a:p>
            <a:pPr algn="ctr" defTabSz="51127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olidFill>
                <a:srgbClr val="000000"/>
              </a:solidFill>
              <a:latin typeface="Candara"/>
              <a:cs typeface="Candara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674602" y="1514271"/>
            <a:ext cx="1409512" cy="53342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ndara"/>
                <a:cs typeface="Candara"/>
              </a:rPr>
              <a:t>z/OS Connect</a:t>
            </a:r>
            <a:endParaRPr lang="en-US" dirty="0">
              <a:solidFill>
                <a:prstClr val="white"/>
              </a:solidFill>
              <a:latin typeface="Candara"/>
              <a:cs typeface="Candara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574424" y="741973"/>
            <a:ext cx="4237503" cy="1943694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  <a:latin typeface="Candara"/>
              <a:cs typeface="Candara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554228" y="1890715"/>
            <a:ext cx="1723510" cy="66056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ndara"/>
                <a:cs typeface="Candara"/>
              </a:rPr>
              <a:t>IMS</a:t>
            </a:r>
            <a:endParaRPr lang="en-US" dirty="0">
              <a:solidFill>
                <a:prstClr val="white"/>
              </a:solidFill>
              <a:latin typeface="Candara"/>
              <a:cs typeface="Candara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522716" y="937765"/>
            <a:ext cx="1723510" cy="66056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  <a:latin typeface="Candara"/>
                <a:cs typeface="Candara"/>
              </a:rPr>
              <a:t>CICS</a:t>
            </a:r>
            <a:endParaRPr lang="en-US" dirty="0">
              <a:solidFill>
                <a:prstClr val="white"/>
              </a:solidFill>
              <a:latin typeface="Candara"/>
              <a:cs typeface="Candar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84114" y="2748573"/>
            <a:ext cx="13003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solidFill>
                  <a:prstClr val="black"/>
                </a:solidFill>
                <a:latin typeface="Candara"/>
                <a:ea typeface="+mn-ea"/>
                <a:cs typeface="Candara"/>
              </a:rPr>
              <a:t>Systems of Record</a:t>
            </a:r>
            <a:endParaRPr lang="en-US" sz="1100" dirty="0">
              <a:solidFill>
                <a:prstClr val="black"/>
              </a:solidFill>
              <a:latin typeface="Candara"/>
              <a:ea typeface="+mn-ea"/>
              <a:cs typeface="Candar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9534" y="2699980"/>
            <a:ext cx="16254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solidFill>
                  <a:prstClr val="black"/>
                </a:solidFill>
                <a:latin typeface="Candara"/>
                <a:ea typeface="+mn-ea"/>
                <a:cs typeface="Candara"/>
              </a:rPr>
              <a:t>Systems of Engagement</a:t>
            </a:r>
            <a:endParaRPr lang="en-US" sz="1100" dirty="0">
              <a:solidFill>
                <a:prstClr val="black"/>
              </a:solidFill>
              <a:latin typeface="Candara"/>
              <a:ea typeface="+mn-ea"/>
              <a:cs typeface="Candar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36972" y="2216699"/>
            <a:ext cx="21402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solidFill>
                  <a:prstClr val="black"/>
                </a:solidFill>
                <a:latin typeface="Candara"/>
                <a:ea typeface="+mn-ea"/>
                <a:cs typeface="Candara"/>
              </a:rPr>
              <a:t>Management </a:t>
            </a:r>
            <a:br>
              <a:rPr lang="en-US" sz="1100" dirty="0" smtClean="0">
                <a:solidFill>
                  <a:prstClr val="black"/>
                </a:solidFill>
                <a:latin typeface="Candara"/>
                <a:ea typeface="+mn-ea"/>
                <a:cs typeface="Candara"/>
              </a:rPr>
            </a:br>
            <a:r>
              <a:rPr lang="en-US" sz="1100" dirty="0" smtClean="0">
                <a:solidFill>
                  <a:prstClr val="black"/>
                </a:solidFill>
                <a:latin typeface="Candara"/>
                <a:ea typeface="+mn-ea"/>
                <a:cs typeface="Candara"/>
              </a:rPr>
              <a:t>+ </a:t>
            </a:r>
            <a:br>
              <a:rPr lang="en-US" sz="1100" dirty="0" smtClean="0">
                <a:solidFill>
                  <a:prstClr val="black"/>
                </a:solidFill>
                <a:latin typeface="Candara"/>
                <a:ea typeface="+mn-ea"/>
                <a:cs typeface="Candara"/>
              </a:rPr>
            </a:br>
            <a:r>
              <a:rPr lang="en-US" sz="1100" dirty="0" smtClean="0">
                <a:solidFill>
                  <a:prstClr val="black"/>
                </a:solidFill>
                <a:latin typeface="Candara"/>
                <a:ea typeface="+mn-ea"/>
                <a:cs typeface="Candara"/>
              </a:rPr>
              <a:t>Runtime gateway enforcement</a:t>
            </a:r>
            <a:endParaRPr lang="en-US" sz="1100" dirty="0">
              <a:solidFill>
                <a:prstClr val="black"/>
              </a:solidFill>
              <a:latin typeface="Candara"/>
              <a:ea typeface="+mn-ea"/>
              <a:cs typeface="Candara"/>
            </a:endParaRPr>
          </a:p>
        </p:txBody>
      </p: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278609" y="1016754"/>
            <a:ext cx="1730664" cy="1284598"/>
            <a:chOff x="6417728" y="1163984"/>
            <a:chExt cx="1737360" cy="1737360"/>
          </a:xfrm>
        </p:grpSpPr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6417728" y="1163984"/>
              <a:ext cx="1737360" cy="17373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14000"/>
                </a:prstClr>
              </a:outerShdw>
            </a:effectLst>
            <a:extLst/>
          </p:spPr>
          <p:txBody>
            <a:bodyPr anchor="ctr"/>
            <a:lstStyle/>
            <a:p>
              <a:pPr algn="ctr" defTabSz="51127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dirty="0">
                <a:solidFill>
                  <a:srgbClr val="000000"/>
                </a:solidFill>
                <a:latin typeface="Candara"/>
                <a:cs typeface="Candara"/>
              </a:endParaRPr>
            </a:p>
          </p:txBody>
        </p:sp>
        <p:grpSp>
          <p:nvGrpSpPr>
            <p:cNvPr id="19" name="Group 143"/>
            <p:cNvGrpSpPr/>
            <p:nvPr/>
          </p:nvGrpSpPr>
          <p:grpSpPr>
            <a:xfrm>
              <a:off x="6703975" y="1523042"/>
              <a:ext cx="542829" cy="542829"/>
              <a:chOff x="674127" y="2118336"/>
              <a:chExt cx="372156" cy="372156"/>
            </a:xfrm>
            <a:effectLst>
              <a:outerShdw blurRad="25400" dist="12700" dir="5400000" algn="t" rotWithShape="0">
                <a:prstClr val="black">
                  <a:alpha val="10000"/>
                </a:prstClr>
              </a:outerShdw>
            </a:effectLst>
          </p:grpSpPr>
          <p:sp>
            <p:nvSpPr>
              <p:cNvPr id="29" name="Donut 28"/>
              <p:cNvSpPr/>
              <p:nvPr/>
            </p:nvSpPr>
            <p:spPr>
              <a:xfrm>
                <a:off x="674127" y="2118336"/>
                <a:ext cx="372156" cy="372156"/>
              </a:xfrm>
              <a:prstGeom prst="donut">
                <a:avLst>
                  <a:gd name="adj" fmla="val 8333"/>
                </a:avLst>
              </a:prstGeom>
              <a:solidFill>
                <a:srgbClr val="E7412B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737360" anchor="ctr"/>
              <a:lstStyle/>
              <a:p>
                <a:pPr algn="ctr" defTabSz="511273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 dirty="0">
                  <a:solidFill>
                    <a:srgbClr val="000000"/>
                  </a:solidFill>
                  <a:latin typeface="Candara"/>
                  <a:cs typeface="Candara"/>
                </a:endParaRPr>
              </a:p>
            </p:txBody>
          </p:sp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2635" y="2214725"/>
                <a:ext cx="215139" cy="168250"/>
              </a:xfrm>
              <a:prstGeom prst="rect">
                <a:avLst/>
              </a:prstGeom>
              <a:effectLst/>
            </p:spPr>
          </p:pic>
        </p:grpSp>
        <p:grpSp>
          <p:nvGrpSpPr>
            <p:cNvPr id="20" name="Group 144"/>
            <p:cNvGrpSpPr/>
            <p:nvPr/>
          </p:nvGrpSpPr>
          <p:grpSpPr>
            <a:xfrm>
              <a:off x="6703975" y="2120697"/>
              <a:ext cx="542829" cy="542829"/>
              <a:chOff x="644715" y="2534719"/>
              <a:chExt cx="372156" cy="372156"/>
            </a:xfrm>
            <a:effectLst>
              <a:outerShdw blurRad="25400" dist="12700" dir="5400000" algn="t" rotWithShape="0">
                <a:prstClr val="black">
                  <a:alpha val="10000"/>
                </a:prstClr>
              </a:outerShdw>
            </a:effectLst>
          </p:grpSpPr>
          <p:sp>
            <p:nvSpPr>
              <p:cNvPr id="27" name="Donut 26"/>
              <p:cNvSpPr/>
              <p:nvPr/>
            </p:nvSpPr>
            <p:spPr>
              <a:xfrm>
                <a:off x="644715" y="2534719"/>
                <a:ext cx="372156" cy="372156"/>
              </a:xfrm>
              <a:prstGeom prst="donut">
                <a:avLst>
                  <a:gd name="adj" fmla="val 8333"/>
                </a:avLst>
              </a:prstGeom>
              <a:solidFill>
                <a:srgbClr val="F39228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737360" anchor="ctr"/>
              <a:lstStyle/>
              <a:p>
                <a:pPr algn="ctr" defTabSz="511273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 dirty="0">
                  <a:solidFill>
                    <a:srgbClr val="000000"/>
                  </a:solidFill>
                  <a:latin typeface="Candara"/>
                  <a:cs typeface="Candara"/>
                </a:endParaRPr>
              </a:p>
            </p:txBody>
          </p: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3961" y="2623173"/>
                <a:ext cx="173665" cy="195248"/>
              </a:xfrm>
              <a:prstGeom prst="rect">
                <a:avLst/>
              </a:prstGeom>
              <a:effectLst/>
            </p:spPr>
          </p:pic>
        </p:grpSp>
        <p:grpSp>
          <p:nvGrpSpPr>
            <p:cNvPr id="21" name="Group 145"/>
            <p:cNvGrpSpPr/>
            <p:nvPr/>
          </p:nvGrpSpPr>
          <p:grpSpPr>
            <a:xfrm>
              <a:off x="7318299" y="1545500"/>
              <a:ext cx="542829" cy="542829"/>
              <a:chOff x="1084268" y="2126178"/>
              <a:chExt cx="372156" cy="372156"/>
            </a:xfrm>
            <a:effectLst>
              <a:outerShdw blurRad="25400" dist="12700" dir="5400000" algn="t" rotWithShape="0">
                <a:prstClr val="black">
                  <a:alpha val="10000"/>
                </a:prstClr>
              </a:outerShdw>
            </a:effectLst>
          </p:grpSpPr>
          <p:sp>
            <p:nvSpPr>
              <p:cNvPr id="25" name="Donut 24"/>
              <p:cNvSpPr/>
              <p:nvPr/>
            </p:nvSpPr>
            <p:spPr>
              <a:xfrm>
                <a:off x="1084268" y="2126178"/>
                <a:ext cx="372156" cy="372156"/>
              </a:xfrm>
              <a:prstGeom prst="donut">
                <a:avLst>
                  <a:gd name="adj" fmla="val 8333"/>
                </a:avLst>
              </a:prstGeom>
              <a:solidFill>
                <a:srgbClr val="801B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737360" anchor="ctr"/>
              <a:lstStyle/>
              <a:p>
                <a:pPr algn="ctr" defTabSz="511273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 dirty="0">
                  <a:solidFill>
                    <a:srgbClr val="000000"/>
                  </a:solidFill>
                  <a:latin typeface="Candara"/>
                  <a:cs typeface="Candara"/>
                </a:endParaRPr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71297" y="2230855"/>
                <a:ext cx="198098" cy="162802"/>
              </a:xfrm>
              <a:prstGeom prst="rect">
                <a:avLst/>
              </a:prstGeom>
              <a:effectLst/>
            </p:spPr>
          </p:pic>
        </p:grpSp>
        <p:grpSp>
          <p:nvGrpSpPr>
            <p:cNvPr id="22" name="Group 146"/>
            <p:cNvGrpSpPr/>
            <p:nvPr/>
          </p:nvGrpSpPr>
          <p:grpSpPr>
            <a:xfrm>
              <a:off x="7318299" y="2110698"/>
              <a:ext cx="542829" cy="542829"/>
              <a:chOff x="1052295" y="2547257"/>
              <a:chExt cx="372156" cy="372156"/>
            </a:xfrm>
            <a:effectLst>
              <a:outerShdw blurRad="25400" dist="12700" dir="5400000" algn="t" rotWithShape="0">
                <a:prstClr val="black">
                  <a:alpha val="10000"/>
                </a:prstClr>
              </a:outerShdw>
            </a:effectLst>
          </p:grpSpPr>
          <p:sp>
            <p:nvSpPr>
              <p:cNvPr id="23" name="Donut 22"/>
              <p:cNvSpPr/>
              <p:nvPr/>
            </p:nvSpPr>
            <p:spPr>
              <a:xfrm>
                <a:off x="1052295" y="2547257"/>
                <a:ext cx="372156" cy="372156"/>
              </a:xfrm>
              <a:prstGeom prst="donut">
                <a:avLst>
                  <a:gd name="adj" fmla="val 8333"/>
                </a:avLst>
              </a:prstGeom>
              <a:solidFill>
                <a:srgbClr val="00A7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737360" anchor="ctr"/>
              <a:lstStyle/>
              <a:p>
                <a:pPr algn="ctr" defTabSz="511273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 dirty="0">
                  <a:solidFill>
                    <a:srgbClr val="000000"/>
                  </a:solidFill>
                  <a:latin typeface="Candara"/>
                  <a:cs typeface="Candara"/>
                </a:endParaRPr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6331" y="2641609"/>
                <a:ext cx="184085" cy="183452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32" name="Group 31"/>
          <p:cNvGrpSpPr/>
          <p:nvPr/>
        </p:nvGrpSpPr>
        <p:grpSpPr>
          <a:xfrm>
            <a:off x="1974943" y="2891032"/>
            <a:ext cx="1356101" cy="816350"/>
            <a:chOff x="0" y="0"/>
            <a:chExt cx="9144000" cy="6858000"/>
          </a:xfrm>
          <a:effectLst/>
          <a:scene3d>
            <a:camera prst="perspectiveContrastingLeftFacing">
              <a:rot lat="623785" lon="2400000" rev="21386789"/>
            </a:camera>
            <a:lightRig rig="threePt" dir="t"/>
          </a:scene3d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6" cstate="email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  <a:ln w="3175">
              <a:solidFill>
                <a:schemeClr val="tx1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sp3d prstMaterial="metal">
              <a:bevelT w="88900" h="88900"/>
            </a:sp3d>
          </p:spPr>
        </p:pic>
        <p:sp>
          <p:nvSpPr>
            <p:cNvPr id="34" name="Rectangle 33"/>
            <p:cNvSpPr/>
            <p:nvPr/>
          </p:nvSpPr>
          <p:spPr>
            <a:xfrm>
              <a:off x="1406769" y="1752600"/>
              <a:ext cx="6564923" cy="5334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500" dirty="0" smtClean="0">
                  <a:solidFill>
                    <a:prstClr val="white"/>
                  </a:solidFill>
                  <a:latin typeface="Candara"/>
                  <a:cs typeface="Candara"/>
                </a:rPr>
                <a:t>Welcome to the API Portal</a:t>
              </a:r>
              <a:endParaRPr lang="en-US" sz="500" dirty="0">
                <a:solidFill>
                  <a:prstClr val="white"/>
                </a:solidFill>
                <a:latin typeface="Candara"/>
                <a:cs typeface="Candara"/>
              </a:endParaRPr>
            </a:p>
          </p:txBody>
        </p:sp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7" cstate="email"/>
          <a:srcRect/>
          <a:stretch>
            <a:fillRect/>
          </a:stretch>
        </p:blipFill>
        <p:spPr>
          <a:xfrm>
            <a:off x="3594306" y="2968352"/>
            <a:ext cx="1380412" cy="763019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ContrastingLeftFacing">
              <a:rot lat="623785" lon="2400000" rev="21386789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46" name="TextBox 45"/>
          <p:cNvSpPr txBox="1"/>
          <p:nvPr/>
        </p:nvSpPr>
        <p:spPr>
          <a:xfrm>
            <a:off x="0" y="4006938"/>
            <a:ext cx="9144000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defTabSz="4572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dirty="0" smtClean="0">
                <a:solidFill>
                  <a:prstClr val="black"/>
                </a:solidFill>
                <a:latin typeface="Candara"/>
                <a:ea typeface="+mn-ea"/>
                <a:cs typeface="Candara"/>
              </a:rPr>
              <a:t>Discover</a:t>
            </a:r>
            <a:r>
              <a:rPr lang="en-US" dirty="0" smtClean="0">
                <a:solidFill>
                  <a:prstClr val="black"/>
                </a:solidFill>
                <a:latin typeface="Candara"/>
                <a:ea typeface="+mn-ea"/>
                <a:cs typeface="Candara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Helvetica Neue Thin"/>
                <a:ea typeface="+mn-ea"/>
                <a:cs typeface="Helvetica Neue Thin"/>
              </a:rPr>
              <a:t>existing transactions/services in CICS &amp; IMS environments</a:t>
            </a:r>
          </a:p>
          <a:p>
            <a:pPr marL="285750" indent="-285750" defTabSz="4572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dirty="0" smtClean="0">
                <a:solidFill>
                  <a:prstClr val="black"/>
                </a:solidFill>
                <a:latin typeface="Helvetica Neue Thin"/>
                <a:ea typeface="+mn-ea"/>
                <a:cs typeface="Helvetica Neue Thin"/>
              </a:rPr>
              <a:t>Securely &amp; easily </a:t>
            </a:r>
            <a:r>
              <a:rPr lang="en-US" b="1" dirty="0" smtClean="0">
                <a:solidFill>
                  <a:prstClr val="black"/>
                </a:solidFill>
                <a:latin typeface="Candara"/>
                <a:ea typeface="+mn-ea"/>
                <a:cs typeface="Candara"/>
              </a:rPr>
              <a:t>expose</a:t>
            </a:r>
            <a:r>
              <a:rPr lang="en-US" dirty="0" smtClean="0">
                <a:solidFill>
                  <a:prstClr val="black"/>
                </a:solidFill>
                <a:latin typeface="Candara"/>
                <a:ea typeface="+mn-ea"/>
                <a:cs typeface="Candara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Helvetica Neue Thin"/>
                <a:ea typeface="+mn-ea"/>
                <a:cs typeface="Helvetica Neue Thin"/>
              </a:rPr>
              <a:t>existing z/OS transactions as REST &amp; SOAP APIs </a:t>
            </a:r>
            <a:r>
              <a:rPr lang="en-US" sz="1400" dirty="0" smtClean="0">
                <a:solidFill>
                  <a:prstClr val="black"/>
                </a:solidFill>
                <a:latin typeface="Helvetica Neue Thin"/>
                <a:ea typeface="+mn-ea"/>
                <a:cs typeface="Helvetica Neue Thin"/>
              </a:rPr>
              <a:t>(with z/OS Connect)</a:t>
            </a:r>
          </a:p>
          <a:p>
            <a:pPr marL="285750" indent="-285750" defTabSz="4572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dirty="0" smtClean="0">
                <a:solidFill>
                  <a:prstClr val="black"/>
                </a:solidFill>
                <a:latin typeface="Candara"/>
                <a:ea typeface="+mn-ea"/>
                <a:cs typeface="Candara"/>
              </a:rPr>
              <a:t>Provide</a:t>
            </a:r>
            <a:r>
              <a:rPr lang="en-US" dirty="0" smtClean="0">
                <a:solidFill>
                  <a:prstClr val="black"/>
                </a:solidFill>
                <a:latin typeface="Candara"/>
                <a:ea typeface="+mn-ea"/>
                <a:cs typeface="Candara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Helvetica Neue Thin"/>
                <a:ea typeface="+mn-ea"/>
                <a:cs typeface="Helvetica Neue Thin"/>
              </a:rPr>
              <a:t>self-service &amp; social experience to API consumers on a built-in developer portal</a:t>
            </a:r>
          </a:p>
          <a:p>
            <a:pPr marL="285750" indent="-285750" defTabSz="4572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dirty="0" smtClean="0">
                <a:solidFill>
                  <a:prstClr val="black"/>
                </a:solidFill>
                <a:latin typeface="Helvetica Neue Thin"/>
                <a:ea typeface="+mn-ea"/>
                <a:cs typeface="Helvetica Neue Thin"/>
              </a:rPr>
              <a:t>Enforce runtime </a:t>
            </a:r>
            <a:r>
              <a:rPr lang="en-US" b="1" dirty="0" smtClean="0">
                <a:solidFill>
                  <a:prstClr val="black"/>
                </a:solidFill>
                <a:latin typeface="Candara"/>
                <a:ea typeface="+mn-ea"/>
                <a:cs typeface="Candara"/>
              </a:rPr>
              <a:t>rate limits</a:t>
            </a:r>
            <a:r>
              <a:rPr lang="en-US" dirty="0" smtClean="0">
                <a:solidFill>
                  <a:prstClr val="black"/>
                </a:solidFill>
                <a:latin typeface="Candara"/>
                <a:ea typeface="+mn-ea"/>
                <a:cs typeface="Candara"/>
              </a:rPr>
              <a:t>, and </a:t>
            </a:r>
            <a:r>
              <a:rPr lang="en-US" b="1" dirty="0" smtClean="0">
                <a:solidFill>
                  <a:prstClr val="black"/>
                </a:solidFill>
                <a:latin typeface="Candara"/>
                <a:ea typeface="+mn-ea"/>
                <a:cs typeface="Candara"/>
              </a:rPr>
              <a:t>throttle</a:t>
            </a:r>
            <a:r>
              <a:rPr lang="en-US" dirty="0" smtClean="0">
                <a:solidFill>
                  <a:prstClr val="black"/>
                </a:solidFill>
                <a:latin typeface="Candara"/>
                <a:ea typeface="+mn-ea"/>
                <a:cs typeface="Candara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Helvetica Neue Thin"/>
                <a:ea typeface="+mn-ea"/>
                <a:cs typeface="Helvetica Neue Thin"/>
              </a:rPr>
              <a:t>impact to z/OS systems</a:t>
            </a:r>
          </a:p>
          <a:p>
            <a:pPr marL="285750" indent="-285750" defTabSz="4572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b="1" dirty="0" smtClean="0">
                <a:solidFill>
                  <a:prstClr val="black"/>
                </a:solidFill>
                <a:latin typeface="Candara"/>
                <a:ea typeface="+mn-ea"/>
                <a:cs typeface="Candara"/>
              </a:rPr>
              <a:t>Manage</a:t>
            </a:r>
            <a:r>
              <a:rPr lang="en-US" dirty="0" smtClean="0">
                <a:solidFill>
                  <a:prstClr val="black"/>
                </a:solidFill>
                <a:latin typeface="Candara"/>
                <a:ea typeface="+mn-ea"/>
                <a:cs typeface="Candara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Helvetica Neue Thin"/>
                <a:ea typeface="+mn-ea"/>
                <a:cs typeface="Helvetica Neue Thin"/>
              </a:rPr>
              <a:t>API subscribers with API lifecycle &amp; </a:t>
            </a:r>
            <a:r>
              <a:rPr lang="en-US" b="1" dirty="0" smtClean="0">
                <a:solidFill>
                  <a:prstClr val="black"/>
                </a:solidFill>
                <a:latin typeface="Candara"/>
                <a:ea typeface="+mn-ea"/>
                <a:cs typeface="Candara"/>
              </a:rPr>
              <a:t>Analyze</a:t>
            </a:r>
            <a:r>
              <a:rPr lang="en-US" dirty="0" smtClean="0">
                <a:solidFill>
                  <a:prstClr val="black"/>
                </a:solidFill>
                <a:latin typeface="Candara"/>
                <a:ea typeface="+mn-ea"/>
                <a:cs typeface="Candara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Helvetica Neue Thin"/>
                <a:ea typeface="+mn-ea"/>
                <a:cs typeface="Helvetica Neue Thin"/>
              </a:rPr>
              <a:t>API usage</a:t>
            </a:r>
            <a:endParaRPr lang="en-US" dirty="0">
              <a:solidFill>
                <a:prstClr val="black"/>
              </a:solidFill>
              <a:latin typeface="Helvetica Neue Thin"/>
              <a:ea typeface="+mn-ea"/>
              <a:cs typeface="Helvetica Neue Thin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11334" y="3779957"/>
            <a:ext cx="100695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 smtClean="0">
                <a:solidFill>
                  <a:prstClr val="black"/>
                </a:solidFill>
                <a:latin typeface="Candara"/>
                <a:ea typeface="+mn-ea"/>
                <a:cs typeface="Candara"/>
              </a:rPr>
              <a:t>Developer portal</a:t>
            </a:r>
            <a:endParaRPr lang="en-US" sz="900" dirty="0">
              <a:solidFill>
                <a:prstClr val="black"/>
              </a:solidFill>
              <a:latin typeface="Candara"/>
              <a:ea typeface="+mn-ea"/>
              <a:cs typeface="Candar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980213" y="3761996"/>
            <a:ext cx="8002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 smtClean="0">
                <a:solidFill>
                  <a:prstClr val="black"/>
                </a:solidFill>
                <a:latin typeface="Candara"/>
                <a:ea typeface="+mn-ea"/>
                <a:cs typeface="Candara"/>
              </a:rPr>
              <a:t>API analytics</a:t>
            </a:r>
            <a:endParaRPr lang="en-US" sz="900" dirty="0">
              <a:solidFill>
                <a:prstClr val="black"/>
              </a:solidFill>
              <a:latin typeface="Candara"/>
              <a:ea typeface="+mn-ea"/>
              <a:cs typeface="Candara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flipH="1">
            <a:off x="2710303" y="2685670"/>
            <a:ext cx="266046" cy="2053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836186" y="2685670"/>
            <a:ext cx="268429" cy="2053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88273" y="1942021"/>
            <a:ext cx="1241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+mn-ea"/>
              </a:rPr>
              <a:t>Services on</a:t>
            </a:r>
            <a:endParaRPr lang="en-US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788273" y="981515"/>
            <a:ext cx="1241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+mn-ea"/>
              </a:rPr>
              <a:t>Services on</a:t>
            </a:r>
            <a:endParaRPr lang="en-US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pic>
        <p:nvPicPr>
          <p:cNvPr id="39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4888" y="759780"/>
            <a:ext cx="2176462" cy="174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itle 1"/>
          <p:cNvSpPr txBox="1">
            <a:spLocks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accent1"/>
                </a:solidFill>
                <a:latin typeface="Helvetica Neue Light"/>
                <a:ea typeface="ＭＳ Ｐゴシック" charset="0"/>
                <a:cs typeface="Helvetica Neue Light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Helvetica Neue Light" charset="0"/>
                <a:ea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Helvetica Neue Light" charset="0"/>
                <a:ea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Helvetica Neue Light" charset="0"/>
                <a:ea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Helvetica Neue Light" charset="0"/>
                <a:ea typeface="ＭＳ Ｐゴシック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400" dirty="0">
                <a:solidFill>
                  <a:srgbClr val="3399CC"/>
                </a:solidFill>
                <a:latin typeface="Candara"/>
                <a:cs typeface="Candara"/>
              </a:rPr>
              <a:t>z/OS </a:t>
            </a:r>
            <a:r>
              <a:rPr lang="en-US" sz="2400" dirty="0" smtClean="0">
                <a:solidFill>
                  <a:srgbClr val="3399CC"/>
                </a:solidFill>
                <a:latin typeface="Candara"/>
                <a:cs typeface="Candara"/>
              </a:rPr>
              <a:t> Connect &amp; API Connect integration</a:t>
            </a:r>
            <a:br>
              <a:rPr lang="en-US" sz="2400" dirty="0" smtClean="0">
                <a:solidFill>
                  <a:srgbClr val="3399CC"/>
                </a:solidFill>
                <a:latin typeface="Candara"/>
                <a:cs typeface="Candara"/>
              </a:rPr>
            </a:br>
            <a:r>
              <a:rPr lang="en-US" sz="1600" dirty="0">
                <a:latin typeface="Candara"/>
                <a:cs typeface="Candara"/>
              </a:rPr>
              <a:t>Extend your z/OS reach – fast &amp; secure with enforced rate limits</a:t>
            </a:r>
            <a:endParaRPr lang="en-US" sz="2000" dirty="0">
              <a:solidFill>
                <a:srgbClr val="3399CC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65632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 Light" charset="0"/>
              </a:rPr>
              <a:t>View / Update auto generated API definitions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27" y="813813"/>
            <a:ext cx="3455391" cy="2240427"/>
          </a:xfrm>
          <a:prstGeom prst="rect">
            <a:avLst/>
          </a:prstGeom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6328" y="1802563"/>
            <a:ext cx="3723844" cy="2234307"/>
          </a:xfrm>
          <a:prstGeom prst="rect">
            <a:avLst/>
          </a:prstGeom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1973" y="2822745"/>
            <a:ext cx="3713818" cy="2228291"/>
          </a:xfrm>
          <a:prstGeom prst="rect">
            <a:avLst/>
          </a:prstGeom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879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 Light" charset="0"/>
              </a:rPr>
              <a:t>Graphically assemble policies to the </a:t>
            </a:r>
            <a:r>
              <a:rPr lang="en-US" dirty="0" smtClean="0">
                <a:latin typeface="Helvetica Neue Light" charset="0"/>
              </a:rPr>
              <a:t>API</a:t>
            </a:r>
            <a:endParaRPr lang="en-US" dirty="0">
              <a:latin typeface="Helvetica Neue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703" y="1162152"/>
            <a:ext cx="8322894" cy="34098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2154621" y="2593569"/>
            <a:ext cx="3090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REPEAT, replace if necessary,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50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 Neue Light" charset="0"/>
              </a:rPr>
              <a:t>Advanced Mapping policy</a:t>
            </a:r>
            <a:endParaRPr lang="en-US" dirty="0">
              <a:solidFill>
                <a:srgbClr val="FF0000"/>
              </a:solidFill>
              <a:latin typeface="Helvetica Neue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398" y="906047"/>
            <a:ext cx="5937188" cy="3310466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2034" y="1961444"/>
            <a:ext cx="5115133" cy="2978431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7168" y="1032861"/>
            <a:ext cx="1564250" cy="35356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6727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 Light" charset="0"/>
              </a:rPr>
              <a:t>Quickly </a:t>
            </a:r>
            <a:r>
              <a:rPr lang="en-US" dirty="0" smtClean="0">
                <a:latin typeface="Helvetica Neue Light" charset="0"/>
              </a:rPr>
              <a:t>publish and test </a:t>
            </a:r>
            <a:r>
              <a:rPr lang="en-US" dirty="0">
                <a:latin typeface="Helvetica Neue Light" charset="0"/>
              </a:rPr>
              <a:t>your assembly flow</a:t>
            </a:r>
            <a:endParaRPr lang="en-US" dirty="0">
              <a:solidFill>
                <a:srgbClr val="FF0000"/>
              </a:solidFill>
              <a:latin typeface="Helvetica Neue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688" y="1037159"/>
            <a:ext cx="8713076" cy="3643313"/>
          </a:xfrm>
          <a:prstGeom prst="rect">
            <a:avLst/>
          </a:prstGeom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Oval 7"/>
          <p:cNvSpPr/>
          <p:nvPr/>
        </p:nvSpPr>
        <p:spPr>
          <a:xfrm>
            <a:off x="104501" y="861841"/>
            <a:ext cx="2974426" cy="4035972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0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4851"/>
            <a:ext cx="9144000" cy="4445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178BE"/>
                </a:solidFill>
                <a:latin typeface="Helvetica Neue Light" charset="0"/>
              </a:rPr>
              <a:t>API’s – the building block for apps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184029" y="4419026"/>
            <a:ext cx="28838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APIs </a:t>
            </a:r>
            <a:r>
              <a:rPr lang="en-US" sz="1400" b="1" dirty="0">
                <a:solidFill>
                  <a:srgbClr val="777677"/>
                </a:solidFill>
                <a:latin typeface="Helvetica Neue Light"/>
                <a:cs typeface="Helvetica Neue Light"/>
              </a:rPr>
              <a:t>represent</a:t>
            </a:r>
            <a:r>
              <a:rPr lang="en-US" sz="1400" dirty="0"/>
              <a:t> a new, fast growing channel opportunity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103" y="834098"/>
            <a:ext cx="3310258" cy="83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13883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 Light" charset="0"/>
              </a:rPr>
              <a:t>Create multiple catalogs &amp; promote APIs across them </a:t>
            </a:r>
            <a:endParaRPr lang="en-US" dirty="0">
              <a:solidFill>
                <a:srgbClr val="FF0000"/>
              </a:solidFill>
              <a:latin typeface="Helvetica Neue 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688" y="1396563"/>
            <a:ext cx="8420087" cy="2850585"/>
          </a:xfrm>
          <a:prstGeom prst="rect">
            <a:avLst/>
          </a:prstGeom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848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 Neue Light" charset="0"/>
              </a:rPr>
              <a:t>Analytics Capabilities </a:t>
            </a:r>
            <a:endParaRPr lang="en-US" dirty="0">
              <a:solidFill>
                <a:srgbClr val="FF0000"/>
              </a:solidFill>
              <a:latin typeface="Helvetica Neue Light" charset="0"/>
            </a:endParaRPr>
          </a:p>
        </p:txBody>
      </p:sp>
      <p:sp>
        <p:nvSpPr>
          <p:cNvPr id="39941" name="TextBox 11"/>
          <p:cNvSpPr txBox="1">
            <a:spLocks noChangeArrowheads="1"/>
          </p:cNvSpPr>
          <p:nvPr/>
        </p:nvSpPr>
        <p:spPr bwMode="auto">
          <a:xfrm>
            <a:off x="0" y="2511425"/>
            <a:ext cx="2419350" cy="263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>
            <a:spAutoFit/>
          </a:bodyPr>
          <a:lstStyle>
            <a:lvl1pPr marL="134938" indent="-13493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defRPr/>
            </a:pPr>
            <a:r>
              <a:rPr lang="en-US" sz="1500" u="sng" dirty="0" smtClean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Analytics Examples</a:t>
            </a:r>
            <a:r>
              <a:rPr lang="en-US" sz="1500" dirty="0" smtClean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:</a:t>
            </a:r>
          </a:p>
          <a:p>
            <a:pPr>
              <a:buFont typeface="Arial" charset="0"/>
              <a:buChar char="•"/>
              <a:defRPr/>
            </a:pPr>
            <a:r>
              <a:rPr lang="en-US" sz="1500" dirty="0" smtClean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Most active APIs</a:t>
            </a:r>
          </a:p>
          <a:p>
            <a:pPr>
              <a:buFont typeface="Arial" charset="0"/>
              <a:buChar char="•"/>
              <a:defRPr/>
            </a:pPr>
            <a:r>
              <a:rPr lang="en-US" sz="1500" dirty="0" smtClean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Most active applications</a:t>
            </a:r>
          </a:p>
          <a:p>
            <a:pPr>
              <a:buFont typeface="Arial" charset="0"/>
              <a:buChar char="•"/>
              <a:defRPr/>
            </a:pPr>
            <a:r>
              <a:rPr lang="en-US" sz="1500" dirty="0" smtClean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Analyze call volumes/response times across date range, developer org, Products, Plans, APIs, operations, catalogs</a:t>
            </a:r>
          </a:p>
          <a:p>
            <a:pPr>
              <a:buFont typeface="Arial" charset="0"/>
              <a:buChar char="•"/>
              <a:defRPr/>
            </a:pPr>
            <a:r>
              <a:rPr lang="en-US" sz="1500" dirty="0" smtClean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View individual call activity details</a:t>
            </a:r>
          </a:p>
        </p:txBody>
      </p:sp>
      <p:grpSp>
        <p:nvGrpSpPr>
          <p:cNvPr id="12291" name="Group 2"/>
          <p:cNvGrpSpPr>
            <a:grpSpLocks/>
          </p:cNvGrpSpPr>
          <p:nvPr/>
        </p:nvGrpSpPr>
        <p:grpSpPr bwMode="auto">
          <a:xfrm>
            <a:off x="2276475" y="1726518"/>
            <a:ext cx="3201988" cy="3277282"/>
            <a:chOff x="153192" y="1218163"/>
            <a:chExt cx="4976646" cy="3652880"/>
          </a:xfrm>
        </p:grpSpPr>
        <p:sp>
          <p:nvSpPr>
            <p:cNvPr id="8" name="Rounded Rectangle 7"/>
            <p:cNvSpPr/>
            <p:nvPr/>
          </p:nvSpPr>
          <p:spPr>
            <a:xfrm>
              <a:off x="153192" y="1244845"/>
              <a:ext cx="4976646" cy="3626198"/>
            </a:xfrm>
            <a:prstGeom prst="roundRect">
              <a:avLst>
                <a:gd name="adj" fmla="val 883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32147" y="1218163"/>
              <a:ext cx="4808866" cy="3301866"/>
            </a:xfrm>
            <a:prstGeom prst="rect">
              <a:avLst/>
            </a:prstGeom>
            <a:noFill/>
          </p:spPr>
          <p:txBody>
            <a:bodyPr lIns="91438" tIns="45719" rIns="91438" bIns="45719">
              <a:spAutoFit/>
            </a:bodyPr>
            <a:lstStyle/>
            <a:p>
              <a:pPr algn="ctr">
                <a:defRPr/>
              </a:pPr>
              <a:r>
                <a:rPr lang="en-US" sz="2000" dirty="0" smtClean="0">
                  <a:solidFill>
                    <a:srgbClr val="FFFF00"/>
                  </a:solidFill>
                  <a:latin typeface="Helvetica Neue Light"/>
                  <a:cs typeface="Helvetica Neue Light"/>
                </a:rPr>
                <a:t>Analytics </a:t>
              </a:r>
              <a:endParaRPr lang="en-US" sz="2000" dirty="0">
                <a:solidFill>
                  <a:srgbClr val="FFFF00"/>
                </a:solidFill>
                <a:latin typeface="Helvetica Neue Light"/>
                <a:cs typeface="Helvetica Neue Light"/>
              </a:endParaRPr>
            </a:p>
            <a:p>
              <a:pPr marL="182558" indent="-182558">
                <a:buFont typeface="Arial"/>
                <a:buChar char="•"/>
                <a:defRPr/>
              </a:pPr>
              <a:r>
                <a:rPr lang="en-US" sz="1500" dirty="0">
                  <a:solidFill>
                    <a:schemeClr val="bg1"/>
                  </a:solidFill>
                  <a:latin typeface="Helvetica Neue Light"/>
                  <a:cs typeface="Helvetica Neue Light"/>
                </a:rPr>
                <a:t>Based on API Invocation metrics</a:t>
              </a:r>
            </a:p>
            <a:p>
              <a:pPr marL="742950" lvl="1" indent="-285750">
                <a:buFont typeface="Wingdings" charset="2"/>
                <a:buChar char="ü"/>
                <a:defRPr/>
              </a:pPr>
              <a:r>
                <a:rPr lang="en-US" sz="1400" dirty="0">
                  <a:solidFill>
                    <a:schemeClr val="bg1"/>
                  </a:solidFill>
                  <a:latin typeface="Helvetica Neue Light"/>
                  <a:cs typeface="Helvetica Neue Light"/>
                </a:rPr>
                <a:t>Date &amp; Time</a:t>
              </a:r>
            </a:p>
            <a:p>
              <a:pPr marL="742950" lvl="1" indent="-285750">
                <a:buFont typeface="Wingdings" charset="2"/>
                <a:buChar char="ü"/>
                <a:defRPr/>
              </a:pPr>
              <a:r>
                <a:rPr lang="en-US" sz="1400" dirty="0">
                  <a:solidFill>
                    <a:schemeClr val="bg1"/>
                  </a:solidFill>
                  <a:latin typeface="Helvetica Neue Light"/>
                  <a:cs typeface="Helvetica Neue Light"/>
                </a:rPr>
                <a:t>API Consumer App</a:t>
              </a:r>
            </a:p>
            <a:p>
              <a:pPr marL="742950" lvl="1" indent="-285750">
                <a:buFont typeface="Wingdings" charset="2"/>
                <a:buChar char="ü"/>
                <a:defRPr/>
              </a:pPr>
              <a:r>
                <a:rPr lang="en-US" sz="1400" dirty="0">
                  <a:solidFill>
                    <a:schemeClr val="bg1"/>
                  </a:solidFill>
                  <a:latin typeface="Helvetica Neue Light"/>
                  <a:cs typeface="Helvetica Neue Light"/>
                </a:rPr>
                <a:t>API User</a:t>
              </a:r>
            </a:p>
            <a:p>
              <a:pPr marL="742950" lvl="1" indent="-285750">
                <a:buFont typeface="Wingdings" charset="2"/>
                <a:buChar char="ü"/>
                <a:defRPr/>
              </a:pPr>
              <a:r>
                <a:rPr lang="en-US" sz="1400" dirty="0">
                  <a:solidFill>
                    <a:schemeClr val="bg1"/>
                  </a:solidFill>
                  <a:latin typeface="Helvetica Neue Light"/>
                  <a:cs typeface="Helvetica Neue Light"/>
                </a:rPr>
                <a:t>Developer Org</a:t>
              </a:r>
            </a:p>
            <a:p>
              <a:pPr marL="742950" lvl="1" indent="-285750">
                <a:buFont typeface="Wingdings" charset="2"/>
                <a:buChar char="ü"/>
                <a:defRPr/>
              </a:pPr>
              <a:r>
                <a:rPr lang="en-US" sz="1400" dirty="0">
                  <a:solidFill>
                    <a:schemeClr val="bg1"/>
                  </a:solidFill>
                  <a:latin typeface="Helvetica Neue Light"/>
                  <a:cs typeface="Helvetica Neue Light"/>
                </a:rPr>
                <a:t>API</a:t>
              </a:r>
            </a:p>
            <a:p>
              <a:pPr marL="742950" lvl="1" indent="-285750">
                <a:buFont typeface="Wingdings" charset="2"/>
                <a:buChar char="ü"/>
                <a:defRPr/>
              </a:pPr>
              <a:r>
                <a:rPr lang="en-US" sz="1400" dirty="0">
                  <a:solidFill>
                    <a:schemeClr val="bg1"/>
                  </a:solidFill>
                  <a:latin typeface="Helvetica Neue Light"/>
                  <a:cs typeface="Helvetica Neue Light"/>
                </a:rPr>
                <a:t>Operation</a:t>
              </a:r>
            </a:p>
            <a:p>
              <a:pPr marL="742950" lvl="1" indent="-285750">
                <a:buFont typeface="Wingdings" charset="2"/>
                <a:buChar char="ü"/>
                <a:defRPr/>
              </a:pPr>
              <a:r>
                <a:rPr lang="en-US" sz="1400" dirty="0">
                  <a:solidFill>
                    <a:schemeClr val="bg1"/>
                  </a:solidFill>
                  <a:latin typeface="Helvetica Neue Light"/>
                  <a:cs typeface="Helvetica Neue Light"/>
                </a:rPr>
                <a:t>Plan &amp; Product</a:t>
              </a:r>
            </a:p>
            <a:p>
              <a:pPr marL="742950" lvl="1" indent="-285750">
                <a:buFont typeface="Wingdings" charset="2"/>
                <a:buChar char="ü"/>
                <a:defRPr/>
              </a:pPr>
              <a:r>
                <a:rPr lang="en-US" sz="1400" dirty="0">
                  <a:solidFill>
                    <a:schemeClr val="bg1"/>
                  </a:solidFill>
                  <a:latin typeface="Helvetica Neue Light"/>
                  <a:cs typeface="Helvetica Neue Light"/>
                </a:rPr>
                <a:t>Catalog</a:t>
              </a:r>
            </a:p>
            <a:p>
              <a:pPr marL="742950" lvl="1" indent="-285750">
                <a:buFont typeface="Wingdings" charset="2"/>
                <a:buChar char="ü"/>
                <a:defRPr/>
              </a:pPr>
              <a:r>
                <a:rPr lang="en-US" sz="1400" dirty="0">
                  <a:solidFill>
                    <a:schemeClr val="bg1"/>
                  </a:solidFill>
                  <a:latin typeface="Helvetica Neue Light"/>
                  <a:cs typeface="Helvetica Neue Light"/>
                </a:rPr>
                <a:t>API Provider</a:t>
              </a:r>
            </a:p>
            <a:p>
              <a:pPr marL="742950" lvl="1" indent="-285750">
                <a:buFont typeface="Wingdings" charset="2"/>
                <a:buChar char="ü"/>
                <a:defRPr/>
              </a:pPr>
              <a:r>
                <a:rPr lang="en-US" sz="1400" dirty="0">
                  <a:solidFill>
                    <a:schemeClr val="bg1"/>
                  </a:solidFill>
                  <a:latin typeface="Helvetica Neue Light"/>
                  <a:cs typeface="Helvetica Neue Light"/>
                </a:rPr>
                <a:t>API Req &amp; Rsp Size</a:t>
              </a:r>
            </a:p>
            <a:p>
              <a:pPr marL="742950" lvl="1" indent="-285750">
                <a:buFont typeface="Wingdings" charset="2"/>
                <a:buChar char="ü"/>
                <a:defRPr/>
              </a:pPr>
              <a:r>
                <a:rPr lang="en-US" sz="1400" dirty="0">
                  <a:solidFill>
                    <a:schemeClr val="bg1"/>
                  </a:solidFill>
                  <a:latin typeface="Helvetica Neue Light"/>
                  <a:cs typeface="Helvetica Neue Light"/>
                </a:rPr>
                <a:t>API Latency Info.</a:t>
              </a:r>
            </a:p>
            <a:p>
              <a:pPr marL="742950" lvl="1" indent="-285750">
                <a:buFont typeface="Wingdings" charset="2"/>
                <a:buChar char="ü"/>
                <a:defRPr/>
              </a:pPr>
              <a:r>
                <a:rPr lang="en-US" sz="1400" dirty="0">
                  <a:solidFill>
                    <a:schemeClr val="bg1"/>
                  </a:solidFill>
                  <a:latin typeface="Helvetica Neue Light"/>
                  <a:cs typeface="Helvetica Neue Light"/>
                </a:rPr>
                <a:t>API Call Status</a:t>
              </a:r>
              <a:endParaRPr lang="en-US" sz="1500" dirty="0">
                <a:solidFill>
                  <a:schemeClr val="bg1"/>
                </a:solidFill>
                <a:latin typeface="Helvetica Neue Light"/>
                <a:cs typeface="Helvetica Neue Light"/>
              </a:endParaRPr>
            </a:p>
          </p:txBody>
        </p:sp>
      </p:grpSp>
      <p:grpSp>
        <p:nvGrpSpPr>
          <p:cNvPr id="12292" name="Group 1"/>
          <p:cNvGrpSpPr>
            <a:grpSpLocks/>
          </p:cNvGrpSpPr>
          <p:nvPr/>
        </p:nvGrpSpPr>
        <p:grpSpPr bwMode="auto">
          <a:xfrm>
            <a:off x="5826125" y="806450"/>
            <a:ext cx="3317875" cy="1633538"/>
            <a:chOff x="5491858" y="1678076"/>
            <a:chExt cx="2714979" cy="1633355"/>
          </a:xfrm>
        </p:grpSpPr>
        <p:sp>
          <p:nvSpPr>
            <p:cNvPr id="9" name="Rounded Rectangle 8"/>
            <p:cNvSpPr/>
            <p:nvPr/>
          </p:nvSpPr>
          <p:spPr>
            <a:xfrm>
              <a:off x="5491858" y="1678076"/>
              <a:ext cx="2624047" cy="1487321"/>
            </a:xfrm>
            <a:prstGeom prst="roundRect">
              <a:avLst>
                <a:gd name="adj" fmla="val 8838"/>
              </a:avLst>
            </a:prstGeom>
            <a:solidFill>
              <a:srgbClr val="4178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573697" y="1757442"/>
              <a:ext cx="2633140" cy="1553989"/>
            </a:xfrm>
            <a:prstGeom prst="rect">
              <a:avLst/>
            </a:prstGeom>
            <a:noFill/>
          </p:spPr>
          <p:txBody>
            <a:bodyPr lIns="91438" tIns="45719" rIns="91438" bIns="45719">
              <a:spAutoFit/>
            </a:bodyPr>
            <a:lstStyle/>
            <a:p>
              <a:pPr algn="ctr">
                <a:defRPr/>
              </a:pPr>
              <a:r>
                <a:rPr lang="en-US" sz="2000" dirty="0">
                  <a:solidFill>
                    <a:srgbClr val="FFFF00"/>
                  </a:solidFill>
                  <a:latin typeface="Helvetica Neue Light"/>
                  <a:cs typeface="Helvetica Neue Light"/>
                </a:rPr>
                <a:t>Advanced Analytics</a:t>
              </a:r>
            </a:p>
            <a:p>
              <a:pPr marL="182558" indent="-182558">
                <a:buFont typeface="Arial"/>
                <a:buChar char="•"/>
                <a:defRPr/>
              </a:pPr>
              <a:r>
                <a:rPr lang="en-US" sz="1500" dirty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Based on API Invocation metrics</a:t>
              </a:r>
            </a:p>
            <a:p>
              <a:pPr algn="ctr">
                <a:defRPr/>
              </a:pPr>
              <a:r>
                <a:rPr lang="en-US" sz="1500" dirty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+</a:t>
              </a:r>
            </a:p>
            <a:p>
              <a:pPr marL="182558" indent="-182558">
                <a:buFont typeface="Arial"/>
                <a:buChar char="•"/>
                <a:defRPr/>
              </a:pPr>
              <a:r>
                <a:rPr lang="en-US" sz="1500" dirty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API headers (</a:t>
              </a:r>
              <a:r>
                <a:rPr lang="en-US" sz="1500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request &amp; response)</a:t>
              </a:r>
              <a:endParaRPr lang="en-US" sz="1500" dirty="0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  <a:p>
              <a:pPr marL="182558" indent="-182558">
                <a:buFont typeface="Arial"/>
                <a:buChar char="•"/>
                <a:defRPr/>
              </a:pPr>
              <a:r>
                <a:rPr lang="en-US" sz="1500" dirty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API payloads (</a:t>
              </a:r>
              <a:r>
                <a:rPr lang="en-US" sz="1500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request &amp; response)</a:t>
              </a:r>
              <a:endParaRPr lang="en-US" sz="1500" dirty="0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  <a:p>
              <a:pPr marL="182558" indent="-182558">
                <a:buFont typeface="Arial"/>
                <a:buChar char="•"/>
                <a:defRPr/>
              </a:pPr>
              <a:endParaRPr lang="en-US" sz="1500" dirty="0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</p:grpSp>
      <p:sp>
        <p:nvSpPr>
          <p:cNvPr id="12293" name="TextBox 11"/>
          <p:cNvSpPr txBox="1">
            <a:spLocks noChangeArrowheads="1"/>
          </p:cNvSpPr>
          <p:nvPr/>
        </p:nvSpPr>
        <p:spPr bwMode="auto">
          <a:xfrm>
            <a:off x="5838825" y="2339975"/>
            <a:ext cx="3305175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>
            <a:spAutoFit/>
          </a:bodyPr>
          <a:lstStyle>
            <a:lvl1pPr marL="134938" indent="-13493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sz="1500" dirty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Enables deeper insights via the use of custom queries against API header and payload data</a:t>
            </a:r>
          </a:p>
          <a:p>
            <a:pPr lvl="1">
              <a:buFont typeface="Arial" charset="0"/>
              <a:buChar char="•"/>
            </a:pPr>
            <a:r>
              <a:rPr lang="en-US" sz="1500" dirty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All transfers over $5000</a:t>
            </a:r>
          </a:p>
          <a:p>
            <a:pPr lvl="1">
              <a:buFont typeface="Arial" charset="0"/>
              <a:buChar char="•"/>
            </a:pPr>
            <a:r>
              <a:rPr lang="en-US" sz="1500" dirty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Black T-shirts sold last week</a:t>
            </a:r>
          </a:p>
          <a:p>
            <a:pPr lvl="1">
              <a:buFont typeface="Arial" charset="0"/>
              <a:buChar char="•"/>
            </a:pPr>
            <a:endParaRPr lang="en-US" sz="1500" dirty="0">
              <a:solidFill>
                <a:srgbClr val="264A60"/>
              </a:solidFill>
              <a:latin typeface="Helvetica Neue Light" charset="0"/>
              <a:cs typeface="Helvetica Neue Light" charset="0"/>
            </a:endParaRPr>
          </a:p>
        </p:txBody>
      </p:sp>
      <p:sp>
        <p:nvSpPr>
          <p:cNvPr id="12294" name="TextBox 11"/>
          <p:cNvSpPr txBox="1">
            <a:spLocks noChangeArrowheads="1"/>
          </p:cNvSpPr>
          <p:nvPr/>
        </p:nvSpPr>
        <p:spPr bwMode="auto">
          <a:xfrm>
            <a:off x="0" y="703263"/>
            <a:ext cx="6134100" cy="1015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>
            <a:spAutoFit/>
          </a:bodyPr>
          <a:lstStyle>
            <a:lvl1pPr marL="134938" indent="-13493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sz="1500" dirty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Analytics for </a:t>
            </a:r>
            <a:r>
              <a:rPr lang="en-US" sz="1500" b="1" u="sng" dirty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both</a:t>
            </a:r>
            <a:r>
              <a:rPr lang="en-US" sz="1500" dirty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 API provider and </a:t>
            </a:r>
            <a:r>
              <a:rPr lang="en-US" sz="1500" dirty="0" smtClean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application developer</a:t>
            </a:r>
            <a:endParaRPr lang="en-US" sz="1500" dirty="0">
              <a:solidFill>
                <a:srgbClr val="264A60"/>
              </a:solidFill>
              <a:latin typeface="Helvetica Neue Light" charset="0"/>
              <a:cs typeface="Helvetica Neue Light" charset="0"/>
            </a:endParaRPr>
          </a:p>
          <a:p>
            <a:pPr>
              <a:buFont typeface="Arial" charset="0"/>
              <a:buChar char="•"/>
            </a:pPr>
            <a:r>
              <a:rPr lang="en-US" sz="1500" dirty="0" smtClean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API Connect Essentials &amp; Professional include Analytics, </a:t>
            </a:r>
          </a:p>
          <a:p>
            <a:pPr>
              <a:buFont typeface="Arial" charset="0"/>
              <a:buChar char="•"/>
            </a:pPr>
            <a:r>
              <a:rPr lang="en-US" sz="1500" dirty="0" smtClean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API Connect Enterprise includes Advanced Analytics</a:t>
            </a:r>
          </a:p>
          <a:p>
            <a:pPr>
              <a:buFont typeface="Arial" charset="0"/>
              <a:buChar char="•"/>
            </a:pPr>
            <a:r>
              <a:rPr lang="en-US" sz="1500" dirty="0" smtClean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Enables </a:t>
            </a:r>
            <a:r>
              <a:rPr lang="en-US" sz="1500" dirty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chargeback or billing for API consumption</a:t>
            </a:r>
          </a:p>
        </p:txBody>
      </p:sp>
    </p:spTree>
    <p:extLst>
      <p:ext uri="{BB962C8B-B14F-4D97-AF65-F5344CB8AC3E}">
        <p14:creationId xmlns:p14="http://schemas.microsoft.com/office/powerpoint/2010/main" val="428890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 Neue Light" charset="0"/>
              </a:rPr>
              <a:t>Understand </a:t>
            </a:r>
            <a:r>
              <a:rPr lang="en-US" dirty="0">
                <a:latin typeface="Helvetica Neue Light" charset="0"/>
              </a:rPr>
              <a:t>the most active APIs and Products</a:t>
            </a:r>
          </a:p>
        </p:txBody>
      </p:sp>
      <p:pic>
        <p:nvPicPr>
          <p:cNvPr id="1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733" y="771111"/>
            <a:ext cx="7533161" cy="4227835"/>
          </a:xfrm>
          <a:prstGeom prst="rect">
            <a:avLst/>
          </a:prstGeom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536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>
          <a:xfrm>
            <a:off x="293688" y="44451"/>
            <a:ext cx="8850312" cy="660400"/>
          </a:xfrm>
        </p:spPr>
        <p:txBody>
          <a:bodyPr/>
          <a:lstStyle/>
          <a:p>
            <a:r>
              <a:rPr lang="en-US" dirty="0">
                <a:latin typeface="Helvetica Neue Light" charset="0"/>
              </a:rPr>
              <a:t>Analyze error rates &amp; response times to </a:t>
            </a:r>
            <a:r>
              <a:rPr lang="en-US">
                <a:latin typeface="Helvetica Neue Light" charset="0"/>
              </a:rPr>
              <a:t>understand </a:t>
            </a:r>
            <a:r>
              <a:rPr lang="en-US" smtClean="0">
                <a:latin typeface="Helvetica Neue Light" charset="0"/>
              </a:rPr>
              <a:t>SLA</a:t>
            </a:r>
            <a:endParaRPr lang="en-US" dirty="0">
              <a:latin typeface="Helvetica Neue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664" y="797615"/>
            <a:ext cx="7362168" cy="4190832"/>
          </a:xfrm>
          <a:prstGeom prst="rect">
            <a:avLst/>
          </a:prstGeom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894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 Light" charset="0"/>
              </a:rPr>
              <a:t>Developer portal for API consumers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62560" y="825182"/>
            <a:ext cx="7132320" cy="4262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 marL="134938" indent="-13493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Aft>
                <a:spcPts val="600"/>
              </a:spcAft>
              <a:buFont typeface="Arial" charset="0"/>
              <a:buChar char="•"/>
            </a:pPr>
            <a:r>
              <a:rPr lang="en-US" sz="1800" dirty="0" smtClean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Customizable content management system</a:t>
            </a:r>
            <a:endParaRPr lang="he-IL" sz="1800" dirty="0" smtClean="0">
              <a:solidFill>
                <a:srgbClr val="264A60"/>
              </a:solidFill>
              <a:latin typeface="Helvetica Neue Light" charset="0"/>
              <a:cs typeface="Helvetica Neue Light" charset="0"/>
            </a:endParaRPr>
          </a:p>
          <a:p>
            <a:pPr>
              <a:spcAft>
                <a:spcPts val="600"/>
              </a:spcAft>
              <a:buFont typeface="Arial" charset="0"/>
              <a:buChar char="•"/>
            </a:pPr>
            <a:r>
              <a:rPr lang="en-US" sz="1800" dirty="0" smtClean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Browse </a:t>
            </a:r>
            <a:r>
              <a:rPr lang="en-US" sz="1800" dirty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API </a:t>
            </a:r>
            <a:r>
              <a:rPr lang="en-US" sz="1800" b="1" dirty="0" smtClean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documentation</a:t>
            </a:r>
          </a:p>
          <a:p>
            <a:pPr>
              <a:spcAft>
                <a:spcPts val="600"/>
              </a:spcAft>
              <a:buFont typeface="Arial" charset="0"/>
              <a:buChar char="•"/>
            </a:pPr>
            <a:r>
              <a:rPr lang="en-US" sz="1800" b="1" dirty="0" smtClean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Code snippets</a:t>
            </a:r>
            <a:r>
              <a:rPr lang="en-US" sz="1800" dirty="0" smtClean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 for </a:t>
            </a:r>
            <a:r>
              <a:rPr lang="en-US" sz="1800" dirty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popular programming language </a:t>
            </a:r>
            <a:endParaRPr lang="en-US" sz="1800" dirty="0" smtClean="0">
              <a:solidFill>
                <a:srgbClr val="264A60"/>
              </a:solidFill>
              <a:latin typeface="Helvetica Neue Light" charset="0"/>
              <a:cs typeface="Helvetica Neue Light" charset="0"/>
            </a:endParaRPr>
          </a:p>
          <a:p>
            <a:pPr>
              <a:spcAft>
                <a:spcPts val="600"/>
              </a:spcAft>
              <a:buFont typeface="Arial" charset="0"/>
              <a:buChar char="•"/>
            </a:pPr>
            <a:r>
              <a:rPr lang="en-US" sz="1800" b="1" dirty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Browse</a:t>
            </a:r>
            <a:r>
              <a:rPr lang="en-US" sz="1800" dirty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 available plans with limits and choose from available </a:t>
            </a:r>
            <a:r>
              <a:rPr lang="en-US" sz="1800" dirty="0" smtClean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plans</a:t>
            </a:r>
          </a:p>
          <a:p>
            <a:pPr>
              <a:spcAft>
                <a:spcPts val="600"/>
              </a:spcAft>
              <a:buFont typeface="Arial" charset="0"/>
              <a:buChar char="•"/>
            </a:pPr>
            <a:r>
              <a:rPr lang="en-US" sz="1800" b="1" dirty="0" smtClean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Test</a:t>
            </a:r>
            <a:r>
              <a:rPr lang="en-US" sz="1800" dirty="0" smtClean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 APIs as consumer</a:t>
            </a:r>
          </a:p>
          <a:p>
            <a:pPr>
              <a:spcAft>
                <a:spcPts val="600"/>
              </a:spcAft>
              <a:buFont typeface="Arial" charset="0"/>
              <a:buChar char="•"/>
            </a:pPr>
            <a:r>
              <a:rPr lang="en-US" sz="1800" dirty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Analytics Capabilities </a:t>
            </a:r>
            <a:r>
              <a:rPr lang="en-US" sz="1800" dirty="0" smtClean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for API </a:t>
            </a:r>
            <a:r>
              <a:rPr lang="en-US" sz="1800" b="1" dirty="0" smtClean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consumers</a:t>
            </a:r>
          </a:p>
          <a:p>
            <a:pPr>
              <a:spcAft>
                <a:spcPts val="600"/>
              </a:spcAft>
              <a:buFont typeface="Arial" charset="0"/>
              <a:buChar char="•"/>
            </a:pPr>
            <a:r>
              <a:rPr lang="en-US" sz="1800" dirty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App </a:t>
            </a:r>
            <a:r>
              <a:rPr lang="en-US" sz="1800" b="1" dirty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registration</a:t>
            </a:r>
            <a:r>
              <a:rPr lang="en-US" sz="1800" dirty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 and </a:t>
            </a:r>
            <a:r>
              <a:rPr lang="en-US" sz="1800" b="1" dirty="0" smtClean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subscription</a:t>
            </a:r>
          </a:p>
          <a:p>
            <a:pPr>
              <a:spcAft>
                <a:spcPts val="600"/>
              </a:spcAft>
              <a:buFont typeface="Arial" charset="0"/>
              <a:buChar char="•"/>
            </a:pPr>
            <a:r>
              <a:rPr lang="en-US" sz="1800" b="1" dirty="0" smtClean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Forums</a:t>
            </a:r>
            <a:r>
              <a:rPr lang="en-US" sz="1800" dirty="0" smtClean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,</a:t>
            </a:r>
            <a:r>
              <a:rPr lang="en-US" sz="1800" b="1" dirty="0" smtClean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 Blogs </a:t>
            </a:r>
            <a:r>
              <a:rPr lang="en-US" sz="1800" dirty="0" smtClean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and</a:t>
            </a:r>
            <a:r>
              <a:rPr lang="en-US" sz="1800" b="1" dirty="0" smtClean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 Support </a:t>
            </a:r>
            <a:r>
              <a:rPr lang="en-US" sz="1800" dirty="0" smtClean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content</a:t>
            </a:r>
            <a:endParaRPr lang="he-IL" sz="1800" dirty="0" smtClean="0">
              <a:solidFill>
                <a:srgbClr val="264A60"/>
              </a:solidFill>
              <a:latin typeface="Helvetica Neue Light" charset="0"/>
              <a:cs typeface="Helvetica Neue Light" charset="0"/>
            </a:endParaRPr>
          </a:p>
          <a:p>
            <a:pPr>
              <a:spcAft>
                <a:spcPts val="600"/>
              </a:spcAft>
              <a:buFont typeface="Arial" charset="0"/>
              <a:buChar char="•"/>
            </a:pPr>
            <a:r>
              <a:rPr lang="en-US" sz="1800" b="1" dirty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Self service </a:t>
            </a:r>
            <a:r>
              <a:rPr lang="en-US" sz="1800" dirty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developer portal to explore </a:t>
            </a:r>
          </a:p>
          <a:p>
            <a:pPr>
              <a:spcAft>
                <a:spcPts val="600"/>
              </a:spcAft>
              <a:buFont typeface="Arial" charset="0"/>
              <a:buChar char="•"/>
            </a:pPr>
            <a:endParaRPr lang="en-US" sz="1800" dirty="0" smtClean="0">
              <a:solidFill>
                <a:srgbClr val="264A60"/>
              </a:solidFill>
              <a:latin typeface="Helvetica Neue Light" charset="0"/>
              <a:cs typeface="Helvetica Neue Light" charset="0"/>
            </a:endParaRPr>
          </a:p>
          <a:p>
            <a:pPr>
              <a:spcAft>
                <a:spcPts val="600"/>
              </a:spcAft>
              <a:buFont typeface="Arial" charset="0"/>
              <a:buChar char="•"/>
            </a:pPr>
            <a:endParaRPr lang="en-US" sz="1800" b="1" dirty="0" smtClean="0">
              <a:solidFill>
                <a:srgbClr val="264A60"/>
              </a:solidFill>
              <a:latin typeface="Helvetica Neue Light" charset="0"/>
              <a:cs typeface="Helvetica Neue Light" charset="0"/>
            </a:endParaRPr>
          </a:p>
          <a:p>
            <a:pPr>
              <a:spcAft>
                <a:spcPts val="600"/>
              </a:spcAft>
              <a:buFont typeface="Arial" charset="0"/>
              <a:buChar char="•"/>
            </a:pPr>
            <a:endParaRPr lang="en-US" sz="1800" dirty="0">
              <a:solidFill>
                <a:srgbClr val="264A60"/>
              </a:solidFill>
              <a:latin typeface="Helvetica Neue Light" charset="0"/>
              <a:cs typeface="Helvetica Neue Light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507" y="2395220"/>
            <a:ext cx="3664373" cy="274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09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 Light" charset="0"/>
              </a:rPr>
              <a:t>Developer portal for API consumers</a:t>
            </a:r>
            <a:endParaRPr lang="en-US" dirty="0">
              <a:solidFill>
                <a:srgbClr val="FF0000"/>
              </a:solidFill>
              <a:latin typeface="Helvetica Neue Light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997" y="955187"/>
            <a:ext cx="8114136" cy="39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Connect: Flexible Packaging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3688" y="3031026"/>
            <a:ext cx="6113463" cy="1443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2903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264A60"/>
                </a:solidFill>
                <a:latin typeface="Helvetica Neue Light"/>
                <a:ea typeface="ＭＳ Ｐゴシック" charset="0"/>
                <a:cs typeface="Helvetica Neue Light"/>
              </a:rPr>
              <a:t>Used mixed deployments for greater flexibility:</a:t>
            </a:r>
          </a:p>
          <a:p>
            <a:pPr marL="285750" indent="-285750" defTabSz="912903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1600" dirty="0">
                <a:solidFill>
                  <a:srgbClr val="264A60"/>
                </a:solidFill>
                <a:latin typeface="Helvetica Neue Light"/>
                <a:ea typeface="ＭＳ Ｐゴシック" charset="0"/>
                <a:cs typeface="Helvetica Neue Light"/>
              </a:rPr>
              <a:t>Deploy an API from on-premises development environments to off-premises staging/production environments</a:t>
            </a:r>
          </a:p>
          <a:p>
            <a:pPr marL="285750" indent="-285750" defTabSz="912903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1600" dirty="0">
                <a:solidFill>
                  <a:srgbClr val="264A60"/>
                </a:solidFill>
                <a:latin typeface="Helvetica Neue Light"/>
                <a:ea typeface="ＭＳ Ｐゴシック" charset="0"/>
                <a:cs typeface="Helvetica Neue Light"/>
              </a:rPr>
              <a:t>Subscription entitlements (API calls/</a:t>
            </a:r>
            <a:r>
              <a:rPr lang="en-US" sz="1600" dirty="0" err="1">
                <a:solidFill>
                  <a:srgbClr val="264A60"/>
                </a:solidFill>
                <a:latin typeface="Helvetica Neue Light"/>
                <a:ea typeface="ＭＳ Ｐゴシック" charset="0"/>
                <a:cs typeface="Helvetica Neue Light"/>
              </a:rPr>
              <a:t>mo</a:t>
            </a:r>
            <a:r>
              <a:rPr lang="en-US" sz="1600" dirty="0">
                <a:solidFill>
                  <a:srgbClr val="264A60"/>
                </a:solidFill>
                <a:latin typeface="Helvetica Neue Light"/>
                <a:ea typeface="ＭＳ Ｐゴシック" charset="0"/>
                <a:cs typeface="Helvetica Neue Light"/>
              </a:rPr>
              <a:t>) can be split over multiple API Connect instances</a:t>
            </a:r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919714"/>
              </p:ext>
            </p:extLst>
          </p:nvPr>
        </p:nvGraphicFramePr>
        <p:xfrm>
          <a:off x="293688" y="1005376"/>
          <a:ext cx="6324600" cy="1790701"/>
        </p:xfrm>
        <a:graphic>
          <a:graphicData uri="http://schemas.openxmlformats.org/drawingml/2006/table">
            <a:tbl>
              <a:tblPr/>
              <a:tblGrid>
                <a:gridCol w="1509713"/>
                <a:gridCol w="4814887"/>
              </a:tblGrid>
              <a:tr h="922338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defRPr>
                          <a:solidFill>
                            <a:srgbClr val="777677"/>
                          </a:solidFill>
                          <a:latin typeface="Helvetica Neue Light" pitchFamily="-65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Font typeface="Arial" panose="020B0604020202020204" pitchFamily="34" charset="0"/>
                        <a:defRPr sz="2400">
                          <a:solidFill>
                            <a:srgbClr val="777677"/>
                          </a:solidFill>
                          <a:latin typeface="Helvetica Neue Light" pitchFamily="-65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ts val="6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accent2"/>
                          </a:solidFill>
                          <a:latin typeface="Helvetica Neue Light" pitchFamily="-65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ts val="600"/>
                        </a:spcBef>
                        <a:buFont typeface="Arial" panose="020B0604020202020204" pitchFamily="34" charset="0"/>
                        <a:defRPr sz="1200">
                          <a:solidFill>
                            <a:schemeClr val="accent2"/>
                          </a:solidFill>
                          <a:latin typeface="Helvetica Neue Light" pitchFamily="-65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ts val="600"/>
                        </a:spcBef>
                        <a:buFont typeface="Arial" panose="020B0604020202020204" pitchFamily="34" charset="0"/>
                        <a:defRPr sz="1200">
                          <a:solidFill>
                            <a:schemeClr val="accent2"/>
                          </a:solidFill>
                          <a:latin typeface="Helvetica Neue Light" pitchFamily="-65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200">
                          <a:solidFill>
                            <a:schemeClr val="accent2"/>
                          </a:solidFill>
                          <a:latin typeface="Helvetica Neue Light" pitchFamily="-65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200">
                          <a:solidFill>
                            <a:schemeClr val="accent2"/>
                          </a:solidFill>
                          <a:latin typeface="Helvetica Neue Light" pitchFamily="-65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200">
                          <a:solidFill>
                            <a:schemeClr val="accent2"/>
                          </a:solidFill>
                          <a:latin typeface="Helvetica Neue Light" pitchFamily="-65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200">
                          <a:solidFill>
                            <a:schemeClr val="accent2"/>
                          </a:solidFill>
                          <a:latin typeface="Helvetica Neue Light" pitchFamily="-65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4A60"/>
                          </a:solidFill>
                          <a:effectLst/>
                          <a:latin typeface="Helvetica Neue Medium" pitchFamily="-65" charset="0"/>
                          <a:ea typeface="ＭＳ Ｐゴシック" panose="020B0600070205080204" pitchFamily="34" charset="-128"/>
                        </a:rPr>
                        <a:t>Deployment</a:t>
                      </a:r>
                    </a:p>
                  </a:txBody>
                  <a:tcPr marT="34290" marB="3429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defRPr>
                          <a:solidFill>
                            <a:srgbClr val="777677"/>
                          </a:solidFill>
                          <a:latin typeface="Helvetica Neue Light" pitchFamily="-65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Font typeface="Arial" panose="020B0604020202020204" pitchFamily="34" charset="0"/>
                        <a:defRPr sz="2400">
                          <a:solidFill>
                            <a:srgbClr val="777677"/>
                          </a:solidFill>
                          <a:latin typeface="Helvetica Neue Light" pitchFamily="-65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ts val="6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accent2"/>
                          </a:solidFill>
                          <a:latin typeface="Helvetica Neue Light" pitchFamily="-65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ts val="600"/>
                        </a:spcBef>
                        <a:buFont typeface="Arial" panose="020B0604020202020204" pitchFamily="34" charset="0"/>
                        <a:defRPr sz="1200">
                          <a:solidFill>
                            <a:schemeClr val="accent2"/>
                          </a:solidFill>
                          <a:latin typeface="Helvetica Neue Light" pitchFamily="-65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ts val="600"/>
                        </a:spcBef>
                        <a:buFont typeface="Arial" panose="020B0604020202020204" pitchFamily="34" charset="0"/>
                        <a:defRPr sz="1200">
                          <a:solidFill>
                            <a:schemeClr val="accent2"/>
                          </a:solidFill>
                          <a:latin typeface="Helvetica Neue Light" pitchFamily="-65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200">
                          <a:solidFill>
                            <a:schemeClr val="accent2"/>
                          </a:solidFill>
                          <a:latin typeface="Helvetica Neue Light" pitchFamily="-65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200">
                          <a:solidFill>
                            <a:schemeClr val="accent2"/>
                          </a:solidFill>
                          <a:latin typeface="Helvetica Neue Light" pitchFamily="-65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200">
                          <a:solidFill>
                            <a:schemeClr val="accent2"/>
                          </a:solidFill>
                          <a:latin typeface="Helvetica Neue Light" pitchFamily="-65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200">
                          <a:solidFill>
                            <a:schemeClr val="accent2"/>
                          </a:solidFill>
                          <a:latin typeface="Helvetica Neue Light" pitchFamily="-65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4A60"/>
                          </a:solidFill>
                          <a:effectLst/>
                          <a:latin typeface="Helvetica Neue Light" pitchFamily="-65" charset="0"/>
                          <a:ea typeface="ＭＳ Ｐゴシック" panose="020B0600070205080204" pitchFamily="34" charset="-128"/>
                        </a:rPr>
                        <a:t>Deploy where it</a:t>
                      </a: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4A60"/>
                          </a:solidFill>
                          <a:effectLst/>
                          <a:latin typeface="Helvetica Neue Light" pitchFamily="-65" charset="0"/>
                          <a:ea typeface="ＭＳ Ｐゴシック" panose="020B0600070205080204" pitchFamily="34" charset="-128"/>
                        </a:rPr>
                        <a:t>’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4A60"/>
                          </a:solidFill>
                          <a:effectLst/>
                          <a:latin typeface="Helvetica Neue Light" pitchFamily="-65" charset="0"/>
                          <a:ea typeface="ＭＳ Ｐゴシック" panose="020B0600070205080204" pitchFamily="34" charset="-128"/>
                        </a:rPr>
                        <a:t>s most convenient for you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4A60"/>
                          </a:solidFill>
                          <a:effectLst/>
                          <a:latin typeface="Helvetica Neue Light" pitchFamily="-65" charset="0"/>
                          <a:ea typeface="ＭＳ Ｐゴシック" panose="020B0600070205080204" pitchFamily="34" charset="-128"/>
                        </a:rPr>
                        <a:t>Deploy on IBM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264A60"/>
                          </a:solidFill>
                          <a:effectLst/>
                          <a:latin typeface="Helvetica Neue Light" pitchFamily="-65" charset="0"/>
                          <a:ea typeface="ＭＳ Ｐゴシック" panose="020B0600070205080204" pitchFamily="34" charset="-128"/>
                        </a:rPr>
                        <a:t>Bluemix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264A60"/>
                        </a:solidFill>
                        <a:effectLst/>
                        <a:latin typeface="Helvetica Neue Light" pitchFamily="-65" charset="0"/>
                        <a:ea typeface="ＭＳ Ｐゴシック" panose="020B0600070205080204" pitchFamily="34" charset="-128"/>
                      </a:endParaRP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4A60"/>
                          </a:solidFill>
                          <a:effectLst/>
                          <a:latin typeface="Helvetica Neue Light" pitchFamily="-65" charset="0"/>
                          <a:ea typeface="ＭＳ Ｐゴシック" panose="020B0600070205080204" pitchFamily="34" charset="-128"/>
                        </a:rPr>
                        <a:t>Deploy to 3</a:t>
                      </a:r>
                      <a:r>
                        <a:rPr kumimoji="0" lang="en-US" sz="14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264A60"/>
                          </a:solidFill>
                          <a:effectLst/>
                          <a:latin typeface="Helvetica Neue Light" pitchFamily="-65" charset="0"/>
                          <a:ea typeface="ＭＳ Ｐゴシック" panose="020B0600070205080204" pitchFamily="34" charset="-128"/>
                        </a:rPr>
                        <a:t>rd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4A60"/>
                          </a:solidFill>
                          <a:effectLst/>
                          <a:latin typeface="Helvetica Neue Light" pitchFamily="-65" charset="0"/>
                          <a:ea typeface="ＭＳ Ｐゴシック" panose="020B0600070205080204" pitchFamily="34" charset="-128"/>
                        </a:rPr>
                        <a:t> party clouds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4A60"/>
                          </a:solidFill>
                          <a:effectLst/>
                          <a:latin typeface="Helvetica Neue Light" pitchFamily="-65" charset="0"/>
                          <a:ea typeface="ＭＳ Ｐゴシック" panose="020B0600070205080204" pitchFamily="34" charset="-128"/>
                        </a:rPr>
                        <a:t>Deploy on-premises</a:t>
                      </a:r>
                    </a:p>
                  </a:txBody>
                  <a:tcPr marT="34290" marB="3429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68363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defRPr>
                          <a:solidFill>
                            <a:srgbClr val="777677"/>
                          </a:solidFill>
                          <a:latin typeface="Helvetica Neue Light" pitchFamily="-65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Font typeface="Arial" panose="020B0604020202020204" pitchFamily="34" charset="0"/>
                        <a:defRPr sz="2400">
                          <a:solidFill>
                            <a:srgbClr val="777677"/>
                          </a:solidFill>
                          <a:latin typeface="Helvetica Neue Light" pitchFamily="-65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ts val="6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accent2"/>
                          </a:solidFill>
                          <a:latin typeface="Helvetica Neue Light" pitchFamily="-65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ts val="600"/>
                        </a:spcBef>
                        <a:buFont typeface="Arial" panose="020B0604020202020204" pitchFamily="34" charset="0"/>
                        <a:defRPr sz="1200">
                          <a:solidFill>
                            <a:schemeClr val="accent2"/>
                          </a:solidFill>
                          <a:latin typeface="Helvetica Neue Light" pitchFamily="-65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ts val="600"/>
                        </a:spcBef>
                        <a:buFont typeface="Arial" panose="020B0604020202020204" pitchFamily="34" charset="0"/>
                        <a:defRPr sz="1200">
                          <a:solidFill>
                            <a:schemeClr val="accent2"/>
                          </a:solidFill>
                          <a:latin typeface="Helvetica Neue Light" pitchFamily="-65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200">
                          <a:solidFill>
                            <a:schemeClr val="accent2"/>
                          </a:solidFill>
                          <a:latin typeface="Helvetica Neue Light" pitchFamily="-65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200">
                          <a:solidFill>
                            <a:schemeClr val="accent2"/>
                          </a:solidFill>
                          <a:latin typeface="Helvetica Neue Light" pitchFamily="-65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200">
                          <a:solidFill>
                            <a:schemeClr val="accent2"/>
                          </a:solidFill>
                          <a:latin typeface="Helvetica Neue Light" pitchFamily="-65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200">
                          <a:solidFill>
                            <a:schemeClr val="accent2"/>
                          </a:solidFill>
                          <a:latin typeface="Helvetica Neue Light" pitchFamily="-65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4A60"/>
                          </a:solidFill>
                          <a:effectLst/>
                          <a:latin typeface="Helvetica Neue Medium" pitchFamily="-65" charset="0"/>
                          <a:ea typeface="ＭＳ Ｐゴシック" panose="020B0600070205080204" pitchFamily="34" charset="-128"/>
                        </a:rPr>
                        <a:t>Licensing</a:t>
                      </a:r>
                    </a:p>
                  </a:txBody>
                  <a:tcPr marT="34290" marB="3429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defRPr>
                          <a:solidFill>
                            <a:srgbClr val="777677"/>
                          </a:solidFill>
                          <a:latin typeface="Helvetica Neue Light" pitchFamily="-65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Font typeface="Arial" panose="020B0604020202020204" pitchFamily="34" charset="0"/>
                        <a:defRPr sz="2400">
                          <a:solidFill>
                            <a:srgbClr val="777677"/>
                          </a:solidFill>
                          <a:latin typeface="Helvetica Neue Light" pitchFamily="-65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ts val="6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accent2"/>
                          </a:solidFill>
                          <a:latin typeface="Helvetica Neue Light" pitchFamily="-65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ts val="600"/>
                        </a:spcBef>
                        <a:buFont typeface="Arial" panose="020B0604020202020204" pitchFamily="34" charset="0"/>
                        <a:defRPr sz="1200">
                          <a:solidFill>
                            <a:schemeClr val="accent2"/>
                          </a:solidFill>
                          <a:latin typeface="Helvetica Neue Light" pitchFamily="-65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ts val="600"/>
                        </a:spcBef>
                        <a:buFont typeface="Arial" panose="020B0604020202020204" pitchFamily="34" charset="0"/>
                        <a:defRPr sz="1200">
                          <a:solidFill>
                            <a:schemeClr val="accent2"/>
                          </a:solidFill>
                          <a:latin typeface="Helvetica Neue Light" pitchFamily="-65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200">
                          <a:solidFill>
                            <a:schemeClr val="accent2"/>
                          </a:solidFill>
                          <a:latin typeface="Helvetica Neue Light" pitchFamily="-65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200">
                          <a:solidFill>
                            <a:schemeClr val="accent2"/>
                          </a:solidFill>
                          <a:latin typeface="Helvetica Neue Light" pitchFamily="-65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200">
                          <a:solidFill>
                            <a:schemeClr val="accent2"/>
                          </a:solidFill>
                          <a:latin typeface="Helvetica Neue Light" pitchFamily="-65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200">
                          <a:solidFill>
                            <a:schemeClr val="accent2"/>
                          </a:solidFill>
                          <a:latin typeface="Helvetica Neue Light" pitchFamily="-65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4A60"/>
                          </a:solidFill>
                          <a:effectLst/>
                          <a:latin typeface="Helvetica Neue Light" pitchFamily="-65" charset="0"/>
                          <a:ea typeface="ＭＳ Ｐゴシック" panose="020B0600070205080204" pitchFamily="34" charset="-128"/>
                        </a:rPr>
                        <a:t>Pay only for what you need 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4A60"/>
                          </a:solidFill>
                          <a:effectLst/>
                          <a:latin typeface="Helvetica Neue Light" pitchFamily="-65" charset="0"/>
                          <a:ea typeface="ＭＳ Ｐゴシック" panose="020B0600070205080204" pitchFamily="34" charset="-128"/>
                        </a:rPr>
                        <a:t>Subscription (API calls/month)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264A60"/>
                          </a:solidFill>
                          <a:effectLst/>
                          <a:latin typeface="Helvetica Neue Light" pitchFamily="-65" charset="0"/>
                          <a:ea typeface="ＭＳ Ｐゴシック" panose="020B0600070205080204" pitchFamily="34" charset="-128"/>
                        </a:rPr>
                        <a:t>Perpetual (per PVU, unlimited API calls)</a:t>
                      </a:r>
                    </a:p>
                  </a:txBody>
                  <a:tcPr marT="34290" marB="3429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7511" y="2796077"/>
            <a:ext cx="2366962" cy="1972470"/>
          </a:xfrm>
          <a:prstGeom prst="rect">
            <a:avLst/>
          </a:prstGeom>
        </p:spPr>
      </p:pic>
      <p:pic>
        <p:nvPicPr>
          <p:cNvPr id="28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5249" y="1212045"/>
            <a:ext cx="4714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7695" y="1227922"/>
            <a:ext cx="457200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75657" y="1145370"/>
            <a:ext cx="482600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220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ChangeArrowheads="1"/>
          </p:cNvSpPr>
          <p:nvPr/>
        </p:nvSpPr>
        <p:spPr bwMode="auto">
          <a:xfrm>
            <a:off x="5519738" y="2786063"/>
            <a:ext cx="3624262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179388" indent="-179388">
              <a:buFont typeface="Arial" charset="0"/>
              <a:buChar char="•"/>
            </a:pPr>
            <a:r>
              <a:rPr lang="en-US" sz="1600" dirty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API discovery</a:t>
            </a:r>
          </a:p>
          <a:p>
            <a:pPr marL="179388" indent="-179388">
              <a:buFont typeface="Arial" charset="0"/>
              <a:buChar char="•"/>
            </a:pPr>
            <a:r>
              <a:rPr lang="en-US" sz="1600" dirty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API, Plan &amp; Product policy creation</a:t>
            </a:r>
          </a:p>
          <a:p>
            <a:pPr marL="179388" indent="-179388">
              <a:buFont typeface="Arial" charset="0"/>
              <a:buChar char="•"/>
            </a:pPr>
            <a:r>
              <a:rPr lang="en-US" sz="1600" dirty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API, Plan &amp; Product lifecycle mgmt.</a:t>
            </a:r>
          </a:p>
          <a:p>
            <a:pPr marL="179388" indent="-179388">
              <a:buFont typeface="Arial" charset="0"/>
              <a:buChar char="•"/>
            </a:pPr>
            <a:r>
              <a:rPr lang="en-US" sz="1600" dirty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Self-service, customizable, developer portal</a:t>
            </a:r>
          </a:p>
          <a:p>
            <a:pPr marL="179388" indent="-179388">
              <a:buFont typeface="Arial" charset="0"/>
              <a:buChar char="•"/>
            </a:pPr>
            <a:r>
              <a:rPr lang="en-US" sz="1600" dirty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Advanced Analytics</a:t>
            </a:r>
          </a:p>
          <a:p>
            <a:pPr marL="179388" indent="-179388">
              <a:buFont typeface="Arial" charset="0"/>
              <a:buChar char="•"/>
            </a:pPr>
            <a:r>
              <a:rPr lang="en-US" sz="1600" dirty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Subscription &amp; community mgmt.</a:t>
            </a:r>
          </a:p>
        </p:txBody>
      </p:sp>
      <p:sp>
        <p:nvSpPr>
          <p:cNvPr id="30723" name="Rectangle 9"/>
          <p:cNvSpPr>
            <a:spLocks noChangeArrowheads="1"/>
          </p:cNvSpPr>
          <p:nvPr/>
        </p:nvSpPr>
        <p:spPr bwMode="auto">
          <a:xfrm>
            <a:off x="295275" y="2786065"/>
            <a:ext cx="3549650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179388" indent="-179388">
              <a:buFont typeface="Arial" charset="0"/>
              <a:buChar char="•"/>
            </a:pPr>
            <a:r>
              <a:rPr lang="en-US" sz="1600" dirty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Policy enforcement</a:t>
            </a:r>
          </a:p>
          <a:p>
            <a:pPr marL="179388" indent="-179388">
              <a:buFont typeface="Arial" charset="0"/>
              <a:buChar char="•"/>
            </a:pPr>
            <a:r>
              <a:rPr lang="en-US" sz="1600" dirty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Enterprise security</a:t>
            </a:r>
          </a:p>
          <a:p>
            <a:pPr marL="179388" indent="-179388">
              <a:buFont typeface="Arial" charset="0"/>
              <a:buChar char="•"/>
            </a:pPr>
            <a:r>
              <a:rPr lang="en-US" sz="1600" dirty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Quota management &amp; rate limiting</a:t>
            </a:r>
          </a:p>
          <a:p>
            <a:pPr marL="179388" indent="-179388">
              <a:buFont typeface="Arial" charset="0"/>
              <a:buChar char="•"/>
            </a:pPr>
            <a:r>
              <a:rPr lang="en-US" sz="1600" dirty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Content-based routing</a:t>
            </a:r>
          </a:p>
          <a:p>
            <a:pPr marL="179388" indent="-179388">
              <a:buFont typeface="Arial" charset="0"/>
              <a:buChar char="•"/>
            </a:pPr>
            <a:r>
              <a:rPr lang="en-US" sz="1600" dirty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Response caching, load-balancing and offload processing</a:t>
            </a:r>
          </a:p>
          <a:p>
            <a:pPr marL="179388" indent="-179388">
              <a:buFont typeface="Arial" charset="0"/>
              <a:buChar char="•"/>
            </a:pPr>
            <a:r>
              <a:rPr lang="en-US" sz="1600" dirty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Message format &amp; transport protocol mediation</a:t>
            </a:r>
          </a:p>
        </p:txBody>
      </p:sp>
      <p:sp>
        <p:nvSpPr>
          <p:cNvPr id="30724" name="Rectangle 26"/>
          <p:cNvSpPr>
            <a:spLocks noChangeArrowheads="1"/>
          </p:cNvSpPr>
          <p:nvPr/>
        </p:nvSpPr>
        <p:spPr bwMode="auto">
          <a:xfrm>
            <a:off x="295279" y="803275"/>
            <a:ext cx="3965575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179388" indent="-179388">
              <a:buFont typeface="Arial" charset="0"/>
              <a:buChar char="•"/>
            </a:pPr>
            <a:r>
              <a:rPr lang="en-US" sz="1600" dirty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Rapid model-driven API creation</a:t>
            </a:r>
          </a:p>
          <a:p>
            <a:pPr marL="179388" indent="-179388">
              <a:buFont typeface="Arial" charset="0"/>
              <a:buChar char="•"/>
            </a:pPr>
            <a:r>
              <a:rPr lang="en-US" sz="1600" dirty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Datasource to API mapping automation</a:t>
            </a:r>
          </a:p>
          <a:p>
            <a:pPr marL="179388" indent="-179388">
              <a:buFont typeface="Arial" charset="0"/>
              <a:buChar char="•"/>
            </a:pPr>
            <a:r>
              <a:rPr lang="en-US" sz="1600" dirty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Standards-based visual API spec creation in Swagger 2.0</a:t>
            </a:r>
          </a:p>
          <a:p>
            <a:pPr marL="179388" indent="-179388">
              <a:buFont typeface="Arial" charset="0"/>
              <a:buChar char="•"/>
            </a:pPr>
            <a:r>
              <a:rPr lang="en-US" sz="1600" dirty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Local API creation and testing</a:t>
            </a:r>
          </a:p>
          <a:p>
            <a:pPr marL="179388" indent="-179388">
              <a:buFont typeface="Arial" charset="0"/>
              <a:buChar char="•"/>
            </a:pPr>
            <a:r>
              <a:rPr lang="en-US" sz="1600" dirty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On-cloud &amp; on-premises staging </a:t>
            </a:r>
            <a:br>
              <a:rPr lang="en-US" sz="1600" dirty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</a:br>
            <a:r>
              <a:rPr lang="en-US" sz="1600" dirty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of APIs, Plans &amp; Products </a:t>
            </a:r>
          </a:p>
        </p:txBody>
      </p:sp>
      <p:sp>
        <p:nvSpPr>
          <p:cNvPr id="30725" name="Rectangle 27"/>
          <p:cNvSpPr>
            <a:spLocks noChangeArrowheads="1"/>
          </p:cNvSpPr>
          <p:nvPr/>
        </p:nvSpPr>
        <p:spPr bwMode="auto">
          <a:xfrm>
            <a:off x="5510216" y="803275"/>
            <a:ext cx="364172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179388" indent="-179388">
              <a:buFont typeface="Arial" charset="0"/>
              <a:buChar char="•"/>
            </a:pPr>
            <a:r>
              <a:rPr lang="en-US" sz="1600" dirty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Node.js &amp; Java Microservice runtime</a:t>
            </a:r>
          </a:p>
          <a:p>
            <a:pPr marL="179388" indent="-179388">
              <a:buFont typeface="Arial" charset="0"/>
              <a:buChar char="•"/>
            </a:pPr>
            <a:r>
              <a:rPr lang="en-US" sz="1600" dirty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Node.js &amp; Java integrated runtime management</a:t>
            </a:r>
          </a:p>
          <a:p>
            <a:pPr marL="179388" indent="-179388">
              <a:buFont typeface="Arial" charset="0"/>
              <a:buChar char="•"/>
            </a:pPr>
            <a:r>
              <a:rPr lang="en-US" sz="1600" dirty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Enterprise HA &amp; scaling</a:t>
            </a:r>
          </a:p>
          <a:p>
            <a:pPr marL="179388" indent="-179388">
              <a:buFont typeface="Arial" charset="0"/>
              <a:buChar char="•"/>
            </a:pPr>
            <a:r>
              <a:rPr lang="en-US" sz="1600" dirty="0">
                <a:solidFill>
                  <a:srgbClr val="264A60"/>
                </a:solidFill>
                <a:latin typeface="Helvetica Neue Light" charset="0"/>
                <a:cs typeface="Helvetica Neue Light" charset="0"/>
              </a:rPr>
              <a:t>On-cloud &amp; on-premises staging of Microservice applications</a:t>
            </a:r>
          </a:p>
        </p:txBody>
      </p:sp>
      <p:grpSp>
        <p:nvGrpSpPr>
          <p:cNvPr id="30726" name="Group 23"/>
          <p:cNvGrpSpPr>
            <a:grpSpLocks noChangeAspect="1"/>
          </p:cNvGrpSpPr>
          <p:nvPr/>
        </p:nvGrpSpPr>
        <p:grpSpPr bwMode="auto">
          <a:xfrm>
            <a:off x="3644904" y="1760538"/>
            <a:ext cx="1812925" cy="2051050"/>
            <a:chOff x="2823412" y="859630"/>
            <a:chExt cx="3577388" cy="4047188"/>
          </a:xfrm>
        </p:grpSpPr>
        <p:sp>
          <p:nvSpPr>
            <p:cNvPr id="29" name="Oval 16"/>
            <p:cNvSpPr>
              <a:spLocks noChangeArrowheads="1"/>
            </p:cNvSpPr>
            <p:nvPr/>
          </p:nvSpPr>
          <p:spPr bwMode="auto">
            <a:xfrm>
              <a:off x="3481250" y="1564441"/>
              <a:ext cx="2220989" cy="2217809"/>
            </a:xfrm>
            <a:prstGeom prst="ellipse">
              <a:avLst/>
            </a:prstGeom>
            <a:noFill/>
            <a:ln w="28575" cmpd="sng">
              <a:solidFill>
                <a:schemeClr val="bg2">
                  <a:lumMod val="9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  <p:grpSp>
          <p:nvGrpSpPr>
            <p:cNvPr id="30728" name="Group 15"/>
            <p:cNvGrpSpPr>
              <a:grpSpLocks/>
            </p:cNvGrpSpPr>
            <p:nvPr/>
          </p:nvGrpSpPr>
          <p:grpSpPr bwMode="auto">
            <a:xfrm>
              <a:off x="2823412" y="859630"/>
              <a:ext cx="3577388" cy="3581321"/>
              <a:chOff x="1559" y="781"/>
              <a:chExt cx="2667" cy="2732"/>
            </a:xfrm>
          </p:grpSpPr>
          <p:sp>
            <p:nvSpPr>
              <p:cNvPr id="30736" name="Freeform 5"/>
              <p:cNvSpPr>
                <a:spLocks/>
              </p:cNvSpPr>
              <p:nvPr/>
            </p:nvSpPr>
            <p:spPr bwMode="auto">
              <a:xfrm>
                <a:off x="2965" y="793"/>
                <a:ext cx="1261" cy="1294"/>
              </a:xfrm>
              <a:custGeom>
                <a:avLst/>
                <a:gdLst>
                  <a:gd name="T0" fmla="*/ 41 w 2974"/>
                  <a:gd name="T1" fmla="*/ 47 h 2974"/>
                  <a:gd name="T2" fmla="*/ 41 w 2974"/>
                  <a:gd name="T3" fmla="*/ 42 h 2974"/>
                  <a:gd name="T4" fmla="*/ 40 w 2974"/>
                  <a:gd name="T5" fmla="*/ 37 h 2974"/>
                  <a:gd name="T6" fmla="*/ 39 w 2974"/>
                  <a:gd name="T7" fmla="*/ 33 h 2974"/>
                  <a:gd name="T8" fmla="*/ 38 w 2974"/>
                  <a:gd name="T9" fmla="*/ 28 h 2974"/>
                  <a:gd name="T10" fmla="*/ 36 w 2974"/>
                  <a:gd name="T11" fmla="*/ 24 h 2974"/>
                  <a:gd name="T12" fmla="*/ 34 w 2974"/>
                  <a:gd name="T13" fmla="*/ 20 h 2974"/>
                  <a:gd name="T14" fmla="*/ 31 w 2974"/>
                  <a:gd name="T15" fmla="*/ 17 h 2974"/>
                  <a:gd name="T16" fmla="*/ 29 w 2974"/>
                  <a:gd name="T17" fmla="*/ 13 h 2974"/>
                  <a:gd name="T18" fmla="*/ 26 w 2974"/>
                  <a:gd name="T19" fmla="*/ 10 h 2974"/>
                  <a:gd name="T20" fmla="*/ 23 w 2974"/>
                  <a:gd name="T21" fmla="*/ 8 h 2974"/>
                  <a:gd name="T22" fmla="*/ 20 w 2974"/>
                  <a:gd name="T23" fmla="*/ 6 h 2974"/>
                  <a:gd name="T24" fmla="*/ 16 w 2974"/>
                  <a:gd name="T25" fmla="*/ 3 h 2974"/>
                  <a:gd name="T26" fmla="*/ 12 w 2974"/>
                  <a:gd name="T27" fmla="*/ 2 h 2974"/>
                  <a:gd name="T28" fmla="*/ 8 w 2974"/>
                  <a:gd name="T29" fmla="*/ 1 h 2974"/>
                  <a:gd name="T30" fmla="*/ 4 w 2974"/>
                  <a:gd name="T31" fmla="*/ 0 h 2974"/>
                  <a:gd name="T32" fmla="*/ 0 w 2974"/>
                  <a:gd name="T33" fmla="*/ 0 h 2974"/>
                  <a:gd name="T34" fmla="*/ 0 w 2974"/>
                  <a:gd name="T35" fmla="*/ 0 h 2974"/>
                  <a:gd name="T36" fmla="*/ 0 w 2974"/>
                  <a:gd name="T37" fmla="*/ 2 h 2974"/>
                  <a:gd name="T38" fmla="*/ 0 w 2974"/>
                  <a:gd name="T39" fmla="*/ 4 h 2974"/>
                  <a:gd name="T40" fmla="*/ 0 w 2974"/>
                  <a:gd name="T41" fmla="*/ 7 h 2974"/>
                  <a:gd name="T42" fmla="*/ 0 w 2974"/>
                  <a:gd name="T43" fmla="*/ 11 h 2974"/>
                  <a:gd name="T44" fmla="*/ 0 w 2974"/>
                  <a:gd name="T45" fmla="*/ 15 h 2974"/>
                  <a:gd name="T46" fmla="*/ 0 w 2974"/>
                  <a:gd name="T47" fmla="*/ 19 h 2974"/>
                  <a:gd name="T48" fmla="*/ 0 w 2974"/>
                  <a:gd name="T49" fmla="*/ 23 h 2974"/>
                  <a:gd name="T50" fmla="*/ 0 w 2974"/>
                  <a:gd name="T51" fmla="*/ 27 h 2974"/>
                  <a:gd name="T52" fmla="*/ 0 w 2974"/>
                  <a:gd name="T53" fmla="*/ 32 h 2974"/>
                  <a:gd name="T54" fmla="*/ 0 w 2974"/>
                  <a:gd name="T55" fmla="*/ 36 h 2974"/>
                  <a:gd name="T56" fmla="*/ 0 w 2974"/>
                  <a:gd name="T57" fmla="*/ 39 h 2974"/>
                  <a:gd name="T58" fmla="*/ 0 w 2974"/>
                  <a:gd name="T59" fmla="*/ 42 h 2974"/>
                  <a:gd name="T60" fmla="*/ 0 w 2974"/>
                  <a:gd name="T61" fmla="*/ 44 h 2974"/>
                  <a:gd name="T62" fmla="*/ 0 w 2974"/>
                  <a:gd name="T63" fmla="*/ 46 h 2974"/>
                  <a:gd name="T64" fmla="*/ 0 w 2974"/>
                  <a:gd name="T65" fmla="*/ 47 h 2974"/>
                  <a:gd name="T66" fmla="*/ 0 w 2974"/>
                  <a:gd name="T67" fmla="*/ 47 h 2974"/>
                  <a:gd name="T68" fmla="*/ 2 w 2974"/>
                  <a:gd name="T69" fmla="*/ 47 h 2974"/>
                  <a:gd name="T70" fmla="*/ 4 w 2974"/>
                  <a:gd name="T71" fmla="*/ 47 h 2974"/>
                  <a:gd name="T72" fmla="*/ 6 w 2974"/>
                  <a:gd name="T73" fmla="*/ 47 h 2974"/>
                  <a:gd name="T74" fmla="*/ 9 w 2974"/>
                  <a:gd name="T75" fmla="*/ 47 h 2974"/>
                  <a:gd name="T76" fmla="*/ 13 w 2974"/>
                  <a:gd name="T77" fmla="*/ 47 h 2974"/>
                  <a:gd name="T78" fmla="*/ 17 w 2974"/>
                  <a:gd name="T79" fmla="*/ 47 h 2974"/>
                  <a:gd name="T80" fmla="*/ 20 w 2974"/>
                  <a:gd name="T81" fmla="*/ 47 h 2974"/>
                  <a:gd name="T82" fmla="*/ 24 w 2974"/>
                  <a:gd name="T83" fmla="*/ 47 h 2974"/>
                  <a:gd name="T84" fmla="*/ 28 w 2974"/>
                  <a:gd name="T85" fmla="*/ 47 h 2974"/>
                  <a:gd name="T86" fmla="*/ 31 w 2974"/>
                  <a:gd name="T87" fmla="*/ 47 h 2974"/>
                  <a:gd name="T88" fmla="*/ 34 w 2974"/>
                  <a:gd name="T89" fmla="*/ 47 h 2974"/>
                  <a:gd name="T90" fmla="*/ 37 w 2974"/>
                  <a:gd name="T91" fmla="*/ 47 h 2974"/>
                  <a:gd name="T92" fmla="*/ 39 w 2974"/>
                  <a:gd name="T93" fmla="*/ 47 h 2974"/>
                  <a:gd name="T94" fmla="*/ 40 w 2974"/>
                  <a:gd name="T95" fmla="*/ 47 h 2974"/>
                  <a:gd name="T96" fmla="*/ 41 w 2974"/>
                  <a:gd name="T97" fmla="*/ 47 h 297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2974" h="2974">
                    <a:moveTo>
                      <a:pt x="2974" y="2974"/>
                    </a:moveTo>
                    <a:lnTo>
                      <a:pt x="2959" y="2670"/>
                    </a:lnTo>
                    <a:lnTo>
                      <a:pt x="2913" y="2376"/>
                    </a:lnTo>
                    <a:lnTo>
                      <a:pt x="2840" y="2091"/>
                    </a:lnTo>
                    <a:lnTo>
                      <a:pt x="2740" y="1817"/>
                    </a:lnTo>
                    <a:lnTo>
                      <a:pt x="2614" y="1557"/>
                    </a:lnTo>
                    <a:lnTo>
                      <a:pt x="2465" y="1312"/>
                    </a:lnTo>
                    <a:lnTo>
                      <a:pt x="2295" y="1082"/>
                    </a:lnTo>
                    <a:lnTo>
                      <a:pt x="2103" y="871"/>
                    </a:lnTo>
                    <a:lnTo>
                      <a:pt x="1892" y="679"/>
                    </a:lnTo>
                    <a:lnTo>
                      <a:pt x="1662" y="509"/>
                    </a:lnTo>
                    <a:lnTo>
                      <a:pt x="1417" y="360"/>
                    </a:lnTo>
                    <a:lnTo>
                      <a:pt x="1157" y="234"/>
                    </a:lnTo>
                    <a:lnTo>
                      <a:pt x="884" y="134"/>
                    </a:lnTo>
                    <a:lnTo>
                      <a:pt x="598" y="61"/>
                    </a:lnTo>
                    <a:lnTo>
                      <a:pt x="304" y="15"/>
                    </a:lnTo>
                    <a:lnTo>
                      <a:pt x="0" y="0"/>
                    </a:lnTo>
                    <a:lnTo>
                      <a:pt x="0" y="34"/>
                    </a:lnTo>
                    <a:lnTo>
                      <a:pt x="0" y="128"/>
                    </a:lnTo>
                    <a:lnTo>
                      <a:pt x="0" y="275"/>
                    </a:lnTo>
                    <a:lnTo>
                      <a:pt x="0" y="465"/>
                    </a:lnTo>
                    <a:lnTo>
                      <a:pt x="0" y="690"/>
                    </a:lnTo>
                    <a:lnTo>
                      <a:pt x="0" y="942"/>
                    </a:lnTo>
                    <a:lnTo>
                      <a:pt x="0" y="1210"/>
                    </a:lnTo>
                    <a:lnTo>
                      <a:pt x="0" y="1488"/>
                    </a:lnTo>
                    <a:lnTo>
                      <a:pt x="0" y="1765"/>
                    </a:lnTo>
                    <a:lnTo>
                      <a:pt x="0" y="2033"/>
                    </a:lnTo>
                    <a:lnTo>
                      <a:pt x="0" y="2285"/>
                    </a:lnTo>
                    <a:lnTo>
                      <a:pt x="0" y="2510"/>
                    </a:lnTo>
                    <a:lnTo>
                      <a:pt x="0" y="2700"/>
                    </a:lnTo>
                    <a:lnTo>
                      <a:pt x="0" y="2847"/>
                    </a:lnTo>
                    <a:lnTo>
                      <a:pt x="0" y="2941"/>
                    </a:lnTo>
                    <a:lnTo>
                      <a:pt x="0" y="2974"/>
                    </a:lnTo>
                    <a:lnTo>
                      <a:pt x="33" y="2974"/>
                    </a:lnTo>
                    <a:lnTo>
                      <a:pt x="127" y="2974"/>
                    </a:lnTo>
                    <a:lnTo>
                      <a:pt x="274" y="2974"/>
                    </a:lnTo>
                    <a:lnTo>
                      <a:pt x="464" y="2974"/>
                    </a:lnTo>
                    <a:lnTo>
                      <a:pt x="689" y="2974"/>
                    </a:lnTo>
                    <a:lnTo>
                      <a:pt x="941" y="2974"/>
                    </a:lnTo>
                    <a:lnTo>
                      <a:pt x="1209" y="2974"/>
                    </a:lnTo>
                    <a:lnTo>
                      <a:pt x="1487" y="2974"/>
                    </a:lnTo>
                    <a:lnTo>
                      <a:pt x="1764" y="2974"/>
                    </a:lnTo>
                    <a:lnTo>
                      <a:pt x="2032" y="2974"/>
                    </a:lnTo>
                    <a:lnTo>
                      <a:pt x="2284" y="2974"/>
                    </a:lnTo>
                    <a:lnTo>
                      <a:pt x="2509" y="2974"/>
                    </a:lnTo>
                    <a:lnTo>
                      <a:pt x="2699" y="2974"/>
                    </a:lnTo>
                    <a:lnTo>
                      <a:pt x="2846" y="2974"/>
                    </a:lnTo>
                    <a:lnTo>
                      <a:pt x="2940" y="2974"/>
                    </a:lnTo>
                    <a:lnTo>
                      <a:pt x="2974" y="2974"/>
                    </a:lnTo>
                    <a:close/>
                  </a:path>
                </a:pathLst>
              </a:custGeom>
              <a:solidFill>
                <a:srgbClr val="303FF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8575" cmpd="sng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0737" name="Freeform 6"/>
              <p:cNvSpPr>
                <a:spLocks/>
              </p:cNvSpPr>
              <p:nvPr/>
            </p:nvSpPr>
            <p:spPr bwMode="auto">
              <a:xfrm>
                <a:off x="1559" y="781"/>
                <a:ext cx="1262" cy="1294"/>
              </a:xfrm>
              <a:custGeom>
                <a:avLst/>
                <a:gdLst>
                  <a:gd name="T0" fmla="*/ 41 w 2975"/>
                  <a:gd name="T1" fmla="*/ 0 h 2974"/>
                  <a:gd name="T2" fmla="*/ 37 w 2975"/>
                  <a:gd name="T3" fmla="*/ 0 h 2974"/>
                  <a:gd name="T4" fmla="*/ 33 w 2975"/>
                  <a:gd name="T5" fmla="*/ 1 h 2974"/>
                  <a:gd name="T6" fmla="*/ 28 w 2975"/>
                  <a:gd name="T7" fmla="*/ 2 h 2974"/>
                  <a:gd name="T8" fmla="*/ 25 w 2975"/>
                  <a:gd name="T9" fmla="*/ 3 h 2974"/>
                  <a:gd name="T10" fmla="*/ 21 w 2975"/>
                  <a:gd name="T11" fmla="*/ 6 h 2974"/>
                  <a:gd name="T12" fmla="*/ 18 w 2975"/>
                  <a:gd name="T13" fmla="*/ 8 h 2974"/>
                  <a:gd name="T14" fmla="*/ 15 w 2975"/>
                  <a:gd name="T15" fmla="*/ 10 h 2974"/>
                  <a:gd name="T16" fmla="*/ 12 w 2975"/>
                  <a:gd name="T17" fmla="*/ 13 h 2974"/>
                  <a:gd name="T18" fmla="*/ 9 w 2975"/>
                  <a:gd name="T19" fmla="*/ 17 h 2974"/>
                  <a:gd name="T20" fmla="*/ 7 w 2975"/>
                  <a:gd name="T21" fmla="*/ 20 h 2974"/>
                  <a:gd name="T22" fmla="*/ 5 w 2975"/>
                  <a:gd name="T23" fmla="*/ 24 h 2974"/>
                  <a:gd name="T24" fmla="*/ 3 w 2975"/>
                  <a:gd name="T25" fmla="*/ 28 h 2974"/>
                  <a:gd name="T26" fmla="*/ 2 w 2975"/>
                  <a:gd name="T27" fmla="*/ 33 h 2974"/>
                  <a:gd name="T28" fmla="*/ 1 w 2975"/>
                  <a:gd name="T29" fmla="*/ 37 h 2974"/>
                  <a:gd name="T30" fmla="*/ 0 w 2975"/>
                  <a:gd name="T31" fmla="*/ 42 h 2974"/>
                  <a:gd name="T32" fmla="*/ 0 w 2975"/>
                  <a:gd name="T33" fmla="*/ 47 h 2974"/>
                  <a:gd name="T34" fmla="*/ 0 w 2975"/>
                  <a:gd name="T35" fmla="*/ 47 h 2974"/>
                  <a:gd name="T36" fmla="*/ 2 w 2975"/>
                  <a:gd name="T37" fmla="*/ 47 h 2974"/>
                  <a:gd name="T38" fmla="*/ 4 w 2975"/>
                  <a:gd name="T39" fmla="*/ 47 h 2974"/>
                  <a:gd name="T40" fmla="*/ 6 w 2975"/>
                  <a:gd name="T41" fmla="*/ 47 h 2974"/>
                  <a:gd name="T42" fmla="*/ 9 w 2975"/>
                  <a:gd name="T43" fmla="*/ 47 h 2974"/>
                  <a:gd name="T44" fmla="*/ 13 w 2975"/>
                  <a:gd name="T45" fmla="*/ 47 h 2974"/>
                  <a:gd name="T46" fmla="*/ 17 w 2975"/>
                  <a:gd name="T47" fmla="*/ 47 h 2974"/>
                  <a:gd name="T48" fmla="*/ 20 w 2975"/>
                  <a:gd name="T49" fmla="*/ 47 h 2974"/>
                  <a:gd name="T50" fmla="*/ 24 w 2975"/>
                  <a:gd name="T51" fmla="*/ 47 h 2974"/>
                  <a:gd name="T52" fmla="*/ 28 w 2975"/>
                  <a:gd name="T53" fmla="*/ 47 h 2974"/>
                  <a:gd name="T54" fmla="*/ 31 w 2975"/>
                  <a:gd name="T55" fmla="*/ 47 h 2974"/>
                  <a:gd name="T56" fmla="*/ 34 w 2975"/>
                  <a:gd name="T57" fmla="*/ 47 h 2974"/>
                  <a:gd name="T58" fmla="*/ 37 w 2975"/>
                  <a:gd name="T59" fmla="*/ 47 h 2974"/>
                  <a:gd name="T60" fmla="*/ 39 w 2975"/>
                  <a:gd name="T61" fmla="*/ 47 h 2974"/>
                  <a:gd name="T62" fmla="*/ 40 w 2975"/>
                  <a:gd name="T63" fmla="*/ 47 h 2974"/>
                  <a:gd name="T64" fmla="*/ 41 w 2975"/>
                  <a:gd name="T65" fmla="*/ 47 h 2974"/>
                  <a:gd name="T66" fmla="*/ 41 w 2975"/>
                  <a:gd name="T67" fmla="*/ 46 h 2974"/>
                  <a:gd name="T68" fmla="*/ 41 w 2975"/>
                  <a:gd name="T69" fmla="*/ 44 h 2974"/>
                  <a:gd name="T70" fmla="*/ 41 w 2975"/>
                  <a:gd name="T71" fmla="*/ 42 h 2974"/>
                  <a:gd name="T72" fmla="*/ 41 w 2975"/>
                  <a:gd name="T73" fmla="*/ 39 h 2974"/>
                  <a:gd name="T74" fmla="*/ 41 w 2975"/>
                  <a:gd name="T75" fmla="*/ 36 h 2974"/>
                  <a:gd name="T76" fmla="*/ 41 w 2975"/>
                  <a:gd name="T77" fmla="*/ 32 h 2974"/>
                  <a:gd name="T78" fmla="*/ 41 w 2975"/>
                  <a:gd name="T79" fmla="*/ 27 h 2974"/>
                  <a:gd name="T80" fmla="*/ 41 w 2975"/>
                  <a:gd name="T81" fmla="*/ 23 h 2974"/>
                  <a:gd name="T82" fmla="*/ 41 w 2975"/>
                  <a:gd name="T83" fmla="*/ 19 h 2974"/>
                  <a:gd name="T84" fmla="*/ 41 w 2975"/>
                  <a:gd name="T85" fmla="*/ 15 h 2974"/>
                  <a:gd name="T86" fmla="*/ 41 w 2975"/>
                  <a:gd name="T87" fmla="*/ 11 h 2974"/>
                  <a:gd name="T88" fmla="*/ 41 w 2975"/>
                  <a:gd name="T89" fmla="*/ 7 h 2974"/>
                  <a:gd name="T90" fmla="*/ 41 w 2975"/>
                  <a:gd name="T91" fmla="*/ 4 h 2974"/>
                  <a:gd name="T92" fmla="*/ 41 w 2975"/>
                  <a:gd name="T93" fmla="*/ 2 h 2974"/>
                  <a:gd name="T94" fmla="*/ 41 w 2975"/>
                  <a:gd name="T95" fmla="*/ 0 h 2974"/>
                  <a:gd name="T96" fmla="*/ 41 w 2975"/>
                  <a:gd name="T97" fmla="*/ 0 h 297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2975" h="2974">
                    <a:moveTo>
                      <a:pt x="2975" y="0"/>
                    </a:moveTo>
                    <a:lnTo>
                      <a:pt x="2670" y="15"/>
                    </a:lnTo>
                    <a:lnTo>
                      <a:pt x="2375" y="61"/>
                    </a:lnTo>
                    <a:lnTo>
                      <a:pt x="2090" y="134"/>
                    </a:lnTo>
                    <a:lnTo>
                      <a:pt x="1816" y="234"/>
                    </a:lnTo>
                    <a:lnTo>
                      <a:pt x="1556" y="360"/>
                    </a:lnTo>
                    <a:lnTo>
                      <a:pt x="1311" y="509"/>
                    </a:lnTo>
                    <a:lnTo>
                      <a:pt x="1082" y="679"/>
                    </a:lnTo>
                    <a:lnTo>
                      <a:pt x="870" y="871"/>
                    </a:lnTo>
                    <a:lnTo>
                      <a:pt x="679" y="1082"/>
                    </a:lnTo>
                    <a:lnTo>
                      <a:pt x="508" y="1312"/>
                    </a:lnTo>
                    <a:lnTo>
                      <a:pt x="359" y="1557"/>
                    </a:lnTo>
                    <a:lnTo>
                      <a:pt x="233" y="1817"/>
                    </a:lnTo>
                    <a:lnTo>
                      <a:pt x="133" y="2091"/>
                    </a:lnTo>
                    <a:lnTo>
                      <a:pt x="60" y="2376"/>
                    </a:lnTo>
                    <a:lnTo>
                      <a:pt x="15" y="2670"/>
                    </a:lnTo>
                    <a:lnTo>
                      <a:pt x="0" y="2974"/>
                    </a:lnTo>
                    <a:lnTo>
                      <a:pt x="33" y="2974"/>
                    </a:lnTo>
                    <a:lnTo>
                      <a:pt x="127" y="2974"/>
                    </a:lnTo>
                    <a:lnTo>
                      <a:pt x="275" y="2974"/>
                    </a:lnTo>
                    <a:lnTo>
                      <a:pt x="464" y="2974"/>
                    </a:lnTo>
                    <a:lnTo>
                      <a:pt x="690" y="2974"/>
                    </a:lnTo>
                    <a:lnTo>
                      <a:pt x="941" y="2974"/>
                    </a:lnTo>
                    <a:lnTo>
                      <a:pt x="1210" y="2974"/>
                    </a:lnTo>
                    <a:lnTo>
                      <a:pt x="1487" y="2974"/>
                    </a:lnTo>
                    <a:lnTo>
                      <a:pt x="1764" y="2974"/>
                    </a:lnTo>
                    <a:lnTo>
                      <a:pt x="2033" y="2974"/>
                    </a:lnTo>
                    <a:lnTo>
                      <a:pt x="2284" y="2974"/>
                    </a:lnTo>
                    <a:lnTo>
                      <a:pt x="2510" y="2974"/>
                    </a:lnTo>
                    <a:lnTo>
                      <a:pt x="2699" y="2974"/>
                    </a:lnTo>
                    <a:lnTo>
                      <a:pt x="2847" y="2974"/>
                    </a:lnTo>
                    <a:lnTo>
                      <a:pt x="2941" y="2974"/>
                    </a:lnTo>
                    <a:lnTo>
                      <a:pt x="2975" y="2974"/>
                    </a:lnTo>
                    <a:lnTo>
                      <a:pt x="2975" y="2941"/>
                    </a:lnTo>
                    <a:lnTo>
                      <a:pt x="2975" y="2847"/>
                    </a:lnTo>
                    <a:lnTo>
                      <a:pt x="2975" y="2700"/>
                    </a:lnTo>
                    <a:lnTo>
                      <a:pt x="2975" y="2510"/>
                    </a:lnTo>
                    <a:lnTo>
                      <a:pt x="2975" y="2285"/>
                    </a:lnTo>
                    <a:lnTo>
                      <a:pt x="2975" y="2033"/>
                    </a:lnTo>
                    <a:lnTo>
                      <a:pt x="2975" y="1765"/>
                    </a:lnTo>
                    <a:lnTo>
                      <a:pt x="2975" y="1488"/>
                    </a:lnTo>
                    <a:lnTo>
                      <a:pt x="2975" y="1210"/>
                    </a:lnTo>
                    <a:lnTo>
                      <a:pt x="2975" y="942"/>
                    </a:lnTo>
                    <a:lnTo>
                      <a:pt x="2975" y="690"/>
                    </a:lnTo>
                    <a:lnTo>
                      <a:pt x="2975" y="465"/>
                    </a:lnTo>
                    <a:lnTo>
                      <a:pt x="2975" y="275"/>
                    </a:lnTo>
                    <a:lnTo>
                      <a:pt x="2975" y="128"/>
                    </a:lnTo>
                    <a:lnTo>
                      <a:pt x="2975" y="34"/>
                    </a:lnTo>
                    <a:lnTo>
                      <a:pt x="2975" y="0"/>
                    </a:lnTo>
                    <a:close/>
                  </a:path>
                </a:pathLst>
              </a:custGeom>
              <a:solidFill>
                <a:srgbClr val="5763F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8575" cmpd="sng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0738" name="Freeform 7"/>
              <p:cNvSpPr>
                <a:spLocks/>
              </p:cNvSpPr>
              <p:nvPr/>
            </p:nvSpPr>
            <p:spPr bwMode="auto">
              <a:xfrm>
                <a:off x="1559" y="2219"/>
                <a:ext cx="1262" cy="1294"/>
              </a:xfrm>
              <a:custGeom>
                <a:avLst/>
                <a:gdLst>
                  <a:gd name="T0" fmla="*/ 0 w 2975"/>
                  <a:gd name="T1" fmla="*/ 0 h 2975"/>
                  <a:gd name="T2" fmla="*/ 0 w 2975"/>
                  <a:gd name="T3" fmla="*/ 5 h 2975"/>
                  <a:gd name="T4" fmla="*/ 1 w 2975"/>
                  <a:gd name="T5" fmla="*/ 10 h 2975"/>
                  <a:gd name="T6" fmla="*/ 2 w 2975"/>
                  <a:gd name="T7" fmla="*/ 14 h 2975"/>
                  <a:gd name="T8" fmla="*/ 3 w 2975"/>
                  <a:gd name="T9" fmla="*/ 18 h 2975"/>
                  <a:gd name="T10" fmla="*/ 5 w 2975"/>
                  <a:gd name="T11" fmla="*/ 22 h 2975"/>
                  <a:gd name="T12" fmla="*/ 7 w 2975"/>
                  <a:gd name="T13" fmla="*/ 26 h 2975"/>
                  <a:gd name="T14" fmla="*/ 9 w 2975"/>
                  <a:gd name="T15" fmla="*/ 30 h 2975"/>
                  <a:gd name="T16" fmla="*/ 12 w 2975"/>
                  <a:gd name="T17" fmla="*/ 33 h 2975"/>
                  <a:gd name="T18" fmla="*/ 15 w 2975"/>
                  <a:gd name="T19" fmla="*/ 36 h 2975"/>
                  <a:gd name="T20" fmla="*/ 18 w 2975"/>
                  <a:gd name="T21" fmla="*/ 38 h 2975"/>
                  <a:gd name="T22" fmla="*/ 21 w 2975"/>
                  <a:gd name="T23" fmla="*/ 41 h 2975"/>
                  <a:gd name="T24" fmla="*/ 25 w 2975"/>
                  <a:gd name="T25" fmla="*/ 43 h 2975"/>
                  <a:gd name="T26" fmla="*/ 28 w 2975"/>
                  <a:gd name="T27" fmla="*/ 44 h 2975"/>
                  <a:gd name="T28" fmla="*/ 33 w 2975"/>
                  <a:gd name="T29" fmla="*/ 45 h 2975"/>
                  <a:gd name="T30" fmla="*/ 37 w 2975"/>
                  <a:gd name="T31" fmla="*/ 46 h 2975"/>
                  <a:gd name="T32" fmla="*/ 41 w 2975"/>
                  <a:gd name="T33" fmla="*/ 47 h 2975"/>
                  <a:gd name="T34" fmla="*/ 41 w 2975"/>
                  <a:gd name="T35" fmla="*/ 46 h 2975"/>
                  <a:gd name="T36" fmla="*/ 41 w 2975"/>
                  <a:gd name="T37" fmla="*/ 44 h 2975"/>
                  <a:gd name="T38" fmla="*/ 41 w 2975"/>
                  <a:gd name="T39" fmla="*/ 42 h 2975"/>
                  <a:gd name="T40" fmla="*/ 41 w 2975"/>
                  <a:gd name="T41" fmla="*/ 39 h 2975"/>
                  <a:gd name="T42" fmla="*/ 41 w 2975"/>
                  <a:gd name="T43" fmla="*/ 36 h 2975"/>
                  <a:gd name="T44" fmla="*/ 41 w 2975"/>
                  <a:gd name="T45" fmla="*/ 32 h 2975"/>
                  <a:gd name="T46" fmla="*/ 41 w 2975"/>
                  <a:gd name="T47" fmla="*/ 27 h 2975"/>
                  <a:gd name="T48" fmla="*/ 41 w 2975"/>
                  <a:gd name="T49" fmla="*/ 23 h 2975"/>
                  <a:gd name="T50" fmla="*/ 41 w 2975"/>
                  <a:gd name="T51" fmla="*/ 19 h 2975"/>
                  <a:gd name="T52" fmla="*/ 41 w 2975"/>
                  <a:gd name="T53" fmla="*/ 14 h 2975"/>
                  <a:gd name="T54" fmla="*/ 41 w 2975"/>
                  <a:gd name="T55" fmla="*/ 11 h 2975"/>
                  <a:gd name="T56" fmla="*/ 41 w 2975"/>
                  <a:gd name="T57" fmla="*/ 7 h 2975"/>
                  <a:gd name="T58" fmla="*/ 41 w 2975"/>
                  <a:gd name="T59" fmla="*/ 4 h 2975"/>
                  <a:gd name="T60" fmla="*/ 41 w 2975"/>
                  <a:gd name="T61" fmla="*/ 2 h 2975"/>
                  <a:gd name="T62" fmla="*/ 41 w 2975"/>
                  <a:gd name="T63" fmla="*/ 0 h 2975"/>
                  <a:gd name="T64" fmla="*/ 41 w 2975"/>
                  <a:gd name="T65" fmla="*/ 0 h 2975"/>
                  <a:gd name="T66" fmla="*/ 40 w 2975"/>
                  <a:gd name="T67" fmla="*/ 0 h 2975"/>
                  <a:gd name="T68" fmla="*/ 39 w 2975"/>
                  <a:gd name="T69" fmla="*/ 0 h 2975"/>
                  <a:gd name="T70" fmla="*/ 37 w 2975"/>
                  <a:gd name="T71" fmla="*/ 0 h 2975"/>
                  <a:gd name="T72" fmla="*/ 34 w 2975"/>
                  <a:gd name="T73" fmla="*/ 0 h 2975"/>
                  <a:gd name="T74" fmla="*/ 31 w 2975"/>
                  <a:gd name="T75" fmla="*/ 0 h 2975"/>
                  <a:gd name="T76" fmla="*/ 28 w 2975"/>
                  <a:gd name="T77" fmla="*/ 0 h 2975"/>
                  <a:gd name="T78" fmla="*/ 24 w 2975"/>
                  <a:gd name="T79" fmla="*/ 0 h 2975"/>
                  <a:gd name="T80" fmla="*/ 20 w 2975"/>
                  <a:gd name="T81" fmla="*/ 0 h 2975"/>
                  <a:gd name="T82" fmla="*/ 17 w 2975"/>
                  <a:gd name="T83" fmla="*/ 0 h 2975"/>
                  <a:gd name="T84" fmla="*/ 13 w 2975"/>
                  <a:gd name="T85" fmla="*/ 0 h 2975"/>
                  <a:gd name="T86" fmla="*/ 9 w 2975"/>
                  <a:gd name="T87" fmla="*/ 0 h 2975"/>
                  <a:gd name="T88" fmla="*/ 6 w 2975"/>
                  <a:gd name="T89" fmla="*/ 0 h 2975"/>
                  <a:gd name="T90" fmla="*/ 4 w 2975"/>
                  <a:gd name="T91" fmla="*/ 0 h 2975"/>
                  <a:gd name="T92" fmla="*/ 2 w 2975"/>
                  <a:gd name="T93" fmla="*/ 0 h 2975"/>
                  <a:gd name="T94" fmla="*/ 0 w 2975"/>
                  <a:gd name="T95" fmla="*/ 0 h 2975"/>
                  <a:gd name="T96" fmla="*/ 0 w 2975"/>
                  <a:gd name="T97" fmla="*/ 0 h 2975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2975" h="2975">
                    <a:moveTo>
                      <a:pt x="0" y="0"/>
                    </a:moveTo>
                    <a:lnTo>
                      <a:pt x="15" y="305"/>
                    </a:lnTo>
                    <a:lnTo>
                      <a:pt x="60" y="600"/>
                    </a:lnTo>
                    <a:lnTo>
                      <a:pt x="133" y="885"/>
                    </a:lnTo>
                    <a:lnTo>
                      <a:pt x="233" y="1159"/>
                    </a:lnTo>
                    <a:lnTo>
                      <a:pt x="359" y="1419"/>
                    </a:lnTo>
                    <a:lnTo>
                      <a:pt x="508" y="1664"/>
                    </a:lnTo>
                    <a:lnTo>
                      <a:pt x="679" y="1894"/>
                    </a:lnTo>
                    <a:lnTo>
                      <a:pt x="870" y="2105"/>
                    </a:lnTo>
                    <a:lnTo>
                      <a:pt x="1082" y="2296"/>
                    </a:lnTo>
                    <a:lnTo>
                      <a:pt x="1311" y="2467"/>
                    </a:lnTo>
                    <a:lnTo>
                      <a:pt x="1556" y="2616"/>
                    </a:lnTo>
                    <a:lnTo>
                      <a:pt x="1816" y="2742"/>
                    </a:lnTo>
                    <a:lnTo>
                      <a:pt x="2090" y="2842"/>
                    </a:lnTo>
                    <a:lnTo>
                      <a:pt x="2375" y="2915"/>
                    </a:lnTo>
                    <a:lnTo>
                      <a:pt x="2670" y="2960"/>
                    </a:lnTo>
                    <a:lnTo>
                      <a:pt x="2975" y="2975"/>
                    </a:lnTo>
                    <a:lnTo>
                      <a:pt x="2975" y="2942"/>
                    </a:lnTo>
                    <a:lnTo>
                      <a:pt x="2975" y="2848"/>
                    </a:lnTo>
                    <a:lnTo>
                      <a:pt x="2975" y="2700"/>
                    </a:lnTo>
                    <a:lnTo>
                      <a:pt x="2975" y="2511"/>
                    </a:lnTo>
                    <a:lnTo>
                      <a:pt x="2975" y="2285"/>
                    </a:lnTo>
                    <a:lnTo>
                      <a:pt x="2975" y="2034"/>
                    </a:lnTo>
                    <a:lnTo>
                      <a:pt x="2975" y="1765"/>
                    </a:lnTo>
                    <a:lnTo>
                      <a:pt x="2975" y="1488"/>
                    </a:lnTo>
                    <a:lnTo>
                      <a:pt x="2975" y="1211"/>
                    </a:lnTo>
                    <a:lnTo>
                      <a:pt x="2975" y="943"/>
                    </a:lnTo>
                    <a:lnTo>
                      <a:pt x="2975" y="691"/>
                    </a:lnTo>
                    <a:lnTo>
                      <a:pt x="2975" y="465"/>
                    </a:lnTo>
                    <a:lnTo>
                      <a:pt x="2975" y="276"/>
                    </a:lnTo>
                    <a:lnTo>
                      <a:pt x="2975" y="128"/>
                    </a:lnTo>
                    <a:lnTo>
                      <a:pt x="2975" y="34"/>
                    </a:lnTo>
                    <a:lnTo>
                      <a:pt x="2975" y="0"/>
                    </a:lnTo>
                    <a:lnTo>
                      <a:pt x="2941" y="0"/>
                    </a:lnTo>
                    <a:lnTo>
                      <a:pt x="2847" y="0"/>
                    </a:lnTo>
                    <a:lnTo>
                      <a:pt x="2699" y="0"/>
                    </a:lnTo>
                    <a:lnTo>
                      <a:pt x="2510" y="0"/>
                    </a:lnTo>
                    <a:lnTo>
                      <a:pt x="2284" y="0"/>
                    </a:lnTo>
                    <a:lnTo>
                      <a:pt x="2033" y="0"/>
                    </a:lnTo>
                    <a:lnTo>
                      <a:pt x="1764" y="0"/>
                    </a:lnTo>
                    <a:lnTo>
                      <a:pt x="1487" y="0"/>
                    </a:lnTo>
                    <a:lnTo>
                      <a:pt x="1210" y="0"/>
                    </a:lnTo>
                    <a:lnTo>
                      <a:pt x="941" y="0"/>
                    </a:lnTo>
                    <a:lnTo>
                      <a:pt x="690" y="0"/>
                    </a:lnTo>
                    <a:lnTo>
                      <a:pt x="464" y="0"/>
                    </a:lnTo>
                    <a:lnTo>
                      <a:pt x="275" y="0"/>
                    </a:lnTo>
                    <a:lnTo>
                      <a:pt x="127" y="0"/>
                    </a:lnTo>
                    <a:lnTo>
                      <a:pt x="3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715C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8575" cmpd="sng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0739" name="Freeform 8"/>
              <p:cNvSpPr>
                <a:spLocks/>
              </p:cNvSpPr>
              <p:nvPr/>
            </p:nvSpPr>
            <p:spPr bwMode="auto">
              <a:xfrm>
                <a:off x="2965" y="2219"/>
                <a:ext cx="1261" cy="1294"/>
              </a:xfrm>
              <a:custGeom>
                <a:avLst/>
                <a:gdLst>
                  <a:gd name="T0" fmla="*/ 0 w 2974"/>
                  <a:gd name="T1" fmla="*/ 47 h 2975"/>
                  <a:gd name="T2" fmla="*/ 4 w 2974"/>
                  <a:gd name="T3" fmla="*/ 46 h 2975"/>
                  <a:gd name="T4" fmla="*/ 8 w 2974"/>
                  <a:gd name="T5" fmla="*/ 45 h 2975"/>
                  <a:gd name="T6" fmla="*/ 12 w 2974"/>
                  <a:gd name="T7" fmla="*/ 44 h 2975"/>
                  <a:gd name="T8" fmla="*/ 16 w 2974"/>
                  <a:gd name="T9" fmla="*/ 43 h 2975"/>
                  <a:gd name="T10" fmla="*/ 20 w 2974"/>
                  <a:gd name="T11" fmla="*/ 41 h 2975"/>
                  <a:gd name="T12" fmla="*/ 23 w 2974"/>
                  <a:gd name="T13" fmla="*/ 38 h 2975"/>
                  <a:gd name="T14" fmla="*/ 26 w 2974"/>
                  <a:gd name="T15" fmla="*/ 36 h 2975"/>
                  <a:gd name="T16" fmla="*/ 29 w 2974"/>
                  <a:gd name="T17" fmla="*/ 33 h 2975"/>
                  <a:gd name="T18" fmla="*/ 31 w 2974"/>
                  <a:gd name="T19" fmla="*/ 30 h 2975"/>
                  <a:gd name="T20" fmla="*/ 34 w 2974"/>
                  <a:gd name="T21" fmla="*/ 26 h 2975"/>
                  <a:gd name="T22" fmla="*/ 36 w 2974"/>
                  <a:gd name="T23" fmla="*/ 22 h 2975"/>
                  <a:gd name="T24" fmla="*/ 38 w 2974"/>
                  <a:gd name="T25" fmla="*/ 18 h 2975"/>
                  <a:gd name="T26" fmla="*/ 39 w 2974"/>
                  <a:gd name="T27" fmla="*/ 14 h 2975"/>
                  <a:gd name="T28" fmla="*/ 40 w 2974"/>
                  <a:gd name="T29" fmla="*/ 10 h 2975"/>
                  <a:gd name="T30" fmla="*/ 41 w 2974"/>
                  <a:gd name="T31" fmla="*/ 5 h 2975"/>
                  <a:gd name="T32" fmla="*/ 41 w 2974"/>
                  <a:gd name="T33" fmla="*/ 0 h 2975"/>
                  <a:gd name="T34" fmla="*/ 40 w 2974"/>
                  <a:gd name="T35" fmla="*/ 0 h 2975"/>
                  <a:gd name="T36" fmla="*/ 39 w 2974"/>
                  <a:gd name="T37" fmla="*/ 0 h 2975"/>
                  <a:gd name="T38" fmla="*/ 37 w 2974"/>
                  <a:gd name="T39" fmla="*/ 0 h 2975"/>
                  <a:gd name="T40" fmla="*/ 34 w 2974"/>
                  <a:gd name="T41" fmla="*/ 0 h 2975"/>
                  <a:gd name="T42" fmla="*/ 31 w 2974"/>
                  <a:gd name="T43" fmla="*/ 0 h 2975"/>
                  <a:gd name="T44" fmla="*/ 28 w 2974"/>
                  <a:gd name="T45" fmla="*/ 0 h 2975"/>
                  <a:gd name="T46" fmla="*/ 24 w 2974"/>
                  <a:gd name="T47" fmla="*/ 0 h 2975"/>
                  <a:gd name="T48" fmla="*/ 20 w 2974"/>
                  <a:gd name="T49" fmla="*/ 0 h 2975"/>
                  <a:gd name="T50" fmla="*/ 17 w 2974"/>
                  <a:gd name="T51" fmla="*/ 0 h 2975"/>
                  <a:gd name="T52" fmla="*/ 13 w 2974"/>
                  <a:gd name="T53" fmla="*/ 0 h 2975"/>
                  <a:gd name="T54" fmla="*/ 9 w 2974"/>
                  <a:gd name="T55" fmla="*/ 0 h 2975"/>
                  <a:gd name="T56" fmla="*/ 6 w 2974"/>
                  <a:gd name="T57" fmla="*/ 0 h 2975"/>
                  <a:gd name="T58" fmla="*/ 4 w 2974"/>
                  <a:gd name="T59" fmla="*/ 0 h 2975"/>
                  <a:gd name="T60" fmla="*/ 2 w 2974"/>
                  <a:gd name="T61" fmla="*/ 0 h 2975"/>
                  <a:gd name="T62" fmla="*/ 0 w 2974"/>
                  <a:gd name="T63" fmla="*/ 0 h 2975"/>
                  <a:gd name="T64" fmla="*/ 0 w 2974"/>
                  <a:gd name="T65" fmla="*/ 0 h 2975"/>
                  <a:gd name="T66" fmla="*/ 0 w 2974"/>
                  <a:gd name="T67" fmla="*/ 0 h 2975"/>
                  <a:gd name="T68" fmla="*/ 0 w 2974"/>
                  <a:gd name="T69" fmla="*/ 2 h 2975"/>
                  <a:gd name="T70" fmla="*/ 0 w 2974"/>
                  <a:gd name="T71" fmla="*/ 4 h 2975"/>
                  <a:gd name="T72" fmla="*/ 0 w 2974"/>
                  <a:gd name="T73" fmla="*/ 7 h 2975"/>
                  <a:gd name="T74" fmla="*/ 0 w 2974"/>
                  <a:gd name="T75" fmla="*/ 11 h 2975"/>
                  <a:gd name="T76" fmla="*/ 0 w 2974"/>
                  <a:gd name="T77" fmla="*/ 14 h 2975"/>
                  <a:gd name="T78" fmla="*/ 0 w 2974"/>
                  <a:gd name="T79" fmla="*/ 19 h 2975"/>
                  <a:gd name="T80" fmla="*/ 0 w 2974"/>
                  <a:gd name="T81" fmla="*/ 23 h 2975"/>
                  <a:gd name="T82" fmla="*/ 0 w 2974"/>
                  <a:gd name="T83" fmla="*/ 27 h 2975"/>
                  <a:gd name="T84" fmla="*/ 0 w 2974"/>
                  <a:gd name="T85" fmla="*/ 32 h 2975"/>
                  <a:gd name="T86" fmla="*/ 0 w 2974"/>
                  <a:gd name="T87" fmla="*/ 36 h 2975"/>
                  <a:gd name="T88" fmla="*/ 0 w 2974"/>
                  <a:gd name="T89" fmla="*/ 39 h 2975"/>
                  <a:gd name="T90" fmla="*/ 0 w 2974"/>
                  <a:gd name="T91" fmla="*/ 42 h 2975"/>
                  <a:gd name="T92" fmla="*/ 0 w 2974"/>
                  <a:gd name="T93" fmla="*/ 44 h 2975"/>
                  <a:gd name="T94" fmla="*/ 0 w 2974"/>
                  <a:gd name="T95" fmla="*/ 46 h 2975"/>
                  <a:gd name="T96" fmla="*/ 0 w 2974"/>
                  <a:gd name="T97" fmla="*/ 47 h 2975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2974" h="2975">
                    <a:moveTo>
                      <a:pt x="0" y="2975"/>
                    </a:moveTo>
                    <a:lnTo>
                      <a:pt x="304" y="2960"/>
                    </a:lnTo>
                    <a:lnTo>
                      <a:pt x="598" y="2915"/>
                    </a:lnTo>
                    <a:lnTo>
                      <a:pt x="884" y="2842"/>
                    </a:lnTo>
                    <a:lnTo>
                      <a:pt x="1157" y="2742"/>
                    </a:lnTo>
                    <a:lnTo>
                      <a:pt x="1417" y="2616"/>
                    </a:lnTo>
                    <a:lnTo>
                      <a:pt x="1662" y="2467"/>
                    </a:lnTo>
                    <a:lnTo>
                      <a:pt x="1892" y="2296"/>
                    </a:lnTo>
                    <a:lnTo>
                      <a:pt x="2103" y="2105"/>
                    </a:lnTo>
                    <a:lnTo>
                      <a:pt x="2295" y="1894"/>
                    </a:lnTo>
                    <a:lnTo>
                      <a:pt x="2465" y="1664"/>
                    </a:lnTo>
                    <a:lnTo>
                      <a:pt x="2614" y="1419"/>
                    </a:lnTo>
                    <a:lnTo>
                      <a:pt x="2740" y="1159"/>
                    </a:lnTo>
                    <a:lnTo>
                      <a:pt x="2840" y="885"/>
                    </a:lnTo>
                    <a:lnTo>
                      <a:pt x="2913" y="600"/>
                    </a:lnTo>
                    <a:lnTo>
                      <a:pt x="2959" y="305"/>
                    </a:lnTo>
                    <a:lnTo>
                      <a:pt x="2974" y="0"/>
                    </a:lnTo>
                    <a:lnTo>
                      <a:pt x="2940" y="0"/>
                    </a:lnTo>
                    <a:lnTo>
                      <a:pt x="2846" y="0"/>
                    </a:lnTo>
                    <a:lnTo>
                      <a:pt x="2699" y="0"/>
                    </a:lnTo>
                    <a:lnTo>
                      <a:pt x="2509" y="0"/>
                    </a:lnTo>
                    <a:lnTo>
                      <a:pt x="2284" y="0"/>
                    </a:lnTo>
                    <a:lnTo>
                      <a:pt x="2032" y="0"/>
                    </a:lnTo>
                    <a:lnTo>
                      <a:pt x="1764" y="0"/>
                    </a:lnTo>
                    <a:lnTo>
                      <a:pt x="1487" y="0"/>
                    </a:lnTo>
                    <a:lnTo>
                      <a:pt x="1209" y="0"/>
                    </a:lnTo>
                    <a:lnTo>
                      <a:pt x="941" y="0"/>
                    </a:lnTo>
                    <a:lnTo>
                      <a:pt x="689" y="0"/>
                    </a:lnTo>
                    <a:lnTo>
                      <a:pt x="464" y="0"/>
                    </a:lnTo>
                    <a:lnTo>
                      <a:pt x="274" y="0"/>
                    </a:lnTo>
                    <a:lnTo>
                      <a:pt x="127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34"/>
                    </a:lnTo>
                    <a:lnTo>
                      <a:pt x="0" y="128"/>
                    </a:lnTo>
                    <a:lnTo>
                      <a:pt x="0" y="276"/>
                    </a:lnTo>
                    <a:lnTo>
                      <a:pt x="0" y="465"/>
                    </a:lnTo>
                    <a:lnTo>
                      <a:pt x="0" y="691"/>
                    </a:lnTo>
                    <a:lnTo>
                      <a:pt x="0" y="943"/>
                    </a:lnTo>
                    <a:lnTo>
                      <a:pt x="0" y="1211"/>
                    </a:lnTo>
                    <a:lnTo>
                      <a:pt x="0" y="1488"/>
                    </a:lnTo>
                    <a:lnTo>
                      <a:pt x="0" y="1765"/>
                    </a:lnTo>
                    <a:lnTo>
                      <a:pt x="0" y="2034"/>
                    </a:lnTo>
                    <a:lnTo>
                      <a:pt x="0" y="2285"/>
                    </a:lnTo>
                    <a:lnTo>
                      <a:pt x="0" y="2511"/>
                    </a:lnTo>
                    <a:lnTo>
                      <a:pt x="0" y="2700"/>
                    </a:lnTo>
                    <a:lnTo>
                      <a:pt x="0" y="2848"/>
                    </a:lnTo>
                    <a:lnTo>
                      <a:pt x="0" y="2942"/>
                    </a:lnTo>
                    <a:lnTo>
                      <a:pt x="0" y="2975"/>
                    </a:lnTo>
                    <a:close/>
                  </a:path>
                </a:pathLst>
              </a:custGeom>
              <a:solidFill>
                <a:srgbClr val="1223F4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8575" cmpd="sng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31" name="Oval 30"/>
            <p:cNvSpPr/>
            <p:nvPr/>
          </p:nvSpPr>
          <p:spPr>
            <a:xfrm>
              <a:off x="3885352" y="1977931"/>
              <a:ext cx="1425316" cy="1425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0730" name="TextBox 31"/>
            <p:cNvSpPr txBox="1">
              <a:spLocks noChangeArrowheads="1"/>
            </p:cNvSpPr>
            <p:nvPr/>
          </p:nvSpPr>
          <p:spPr bwMode="auto">
            <a:xfrm>
              <a:off x="3091007" y="1625268"/>
              <a:ext cx="1231039" cy="546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200" dirty="0">
                  <a:solidFill>
                    <a:srgbClr val="FFFFFF"/>
                  </a:solidFill>
                  <a:latin typeface="Helvetica Neue Light" charset="0"/>
                  <a:cs typeface="Helvetica Neue Light" charset="0"/>
                </a:rPr>
                <a:t>Create</a:t>
              </a:r>
            </a:p>
          </p:txBody>
        </p:sp>
        <p:sp>
          <p:nvSpPr>
            <p:cNvPr id="30731" name="TextBox 32"/>
            <p:cNvSpPr txBox="1">
              <a:spLocks noChangeArrowheads="1"/>
            </p:cNvSpPr>
            <p:nvPr/>
          </p:nvSpPr>
          <p:spPr bwMode="auto">
            <a:xfrm>
              <a:off x="5052272" y="1625268"/>
              <a:ext cx="893062" cy="546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200" dirty="0">
                  <a:solidFill>
                    <a:srgbClr val="FFFFFF"/>
                  </a:solidFill>
                  <a:latin typeface="Helvetica Neue Light" charset="0"/>
                  <a:cs typeface="Helvetica Neue Light" charset="0"/>
                </a:rPr>
                <a:t>Run</a:t>
              </a:r>
            </a:p>
          </p:txBody>
        </p:sp>
        <p:sp>
          <p:nvSpPr>
            <p:cNvPr id="30732" name="TextBox 33"/>
            <p:cNvSpPr txBox="1">
              <a:spLocks noChangeArrowheads="1"/>
            </p:cNvSpPr>
            <p:nvPr/>
          </p:nvSpPr>
          <p:spPr bwMode="auto">
            <a:xfrm>
              <a:off x="4789604" y="3297201"/>
              <a:ext cx="1418403" cy="546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200" dirty="0">
                  <a:solidFill>
                    <a:srgbClr val="FFFFFF"/>
                  </a:solidFill>
                  <a:latin typeface="Helvetica Neue Light" charset="0"/>
                  <a:cs typeface="Helvetica Neue Light" charset="0"/>
                </a:rPr>
                <a:t>Manage</a:t>
              </a:r>
            </a:p>
          </p:txBody>
        </p:sp>
        <p:sp>
          <p:nvSpPr>
            <p:cNvPr id="30733" name="TextBox 34"/>
            <p:cNvSpPr txBox="1">
              <a:spLocks noChangeArrowheads="1"/>
            </p:cNvSpPr>
            <p:nvPr/>
          </p:nvSpPr>
          <p:spPr bwMode="auto">
            <a:xfrm>
              <a:off x="3091348" y="3297201"/>
              <a:ext cx="1281748" cy="546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200" dirty="0">
                  <a:solidFill>
                    <a:srgbClr val="FFFFFF"/>
                  </a:solidFill>
                  <a:latin typeface="Helvetica Neue Light" charset="0"/>
                  <a:cs typeface="Helvetica Neue Light" charset="0"/>
                </a:rPr>
                <a:t>Secure</a:t>
              </a:r>
            </a:p>
          </p:txBody>
        </p:sp>
        <p:pic>
          <p:nvPicPr>
            <p:cNvPr id="30734" name="Picture 3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1675" y="4440951"/>
              <a:ext cx="2639908" cy="465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35" name="Picture 3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0389" y="2098478"/>
              <a:ext cx="1162478" cy="113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Capabilities Delivered</a:t>
            </a:r>
          </a:p>
        </p:txBody>
      </p:sp>
    </p:spTree>
    <p:extLst>
      <p:ext uri="{BB962C8B-B14F-4D97-AF65-F5344CB8AC3E}">
        <p14:creationId xmlns:p14="http://schemas.microsoft.com/office/powerpoint/2010/main" val="60306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39"/>
    </mc:Choice>
    <mc:Fallback xmlns="">
      <p:transition spd="slow" advTm="5039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88" y="1899138"/>
            <a:ext cx="8475174" cy="32289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1300" y="1793629"/>
            <a:ext cx="1752600" cy="30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3794" y="1793629"/>
            <a:ext cx="1981200" cy="304800"/>
          </a:xfrm>
          <a:prstGeom prst="rect">
            <a:avLst/>
          </a:prstGeom>
        </p:spPr>
      </p:pic>
      <p:sp>
        <p:nvSpPr>
          <p:cNvPr id="10" name="TextBox 12"/>
          <p:cNvSpPr txBox="1">
            <a:spLocks noChangeArrowheads="1"/>
          </p:cNvSpPr>
          <p:nvPr/>
        </p:nvSpPr>
        <p:spPr bwMode="auto">
          <a:xfrm>
            <a:off x="1233488" y="880697"/>
            <a:ext cx="7281862" cy="623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9" tIns="34289" rIns="68579" bIns="34289">
            <a:spAutoFit/>
          </a:bodyPr>
          <a:lstStyle>
            <a:lvl1pPr defTabSz="6842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6842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6842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6842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6842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100" dirty="0" smtClean="0">
                <a:solidFill>
                  <a:srgbClr val="000000"/>
                </a:solidFill>
                <a:ea typeface="ヒラギノ角ゴ ProN W3" charset="0"/>
                <a:cs typeface="ヒラギノ角ゴ ProN W3" charset="0"/>
              </a:rPr>
              <a:t>Bookmark this </a:t>
            </a:r>
            <a:r>
              <a:rPr lang="en-US" sz="3600" dirty="0" smtClean="0">
                <a:solidFill>
                  <a:srgbClr val="000000"/>
                </a:solidFill>
                <a:ea typeface="ヒラギノ角ゴ ProN W3" charset="0"/>
                <a:cs typeface="ヒラギノ角ゴ ProN W3" charset="0"/>
                <a:sym typeface="Wingdings" charset="0"/>
              </a:rPr>
              <a:t></a:t>
            </a:r>
            <a:r>
              <a:rPr lang="en-US" sz="2100" dirty="0" smtClean="0">
                <a:solidFill>
                  <a:srgbClr val="000000"/>
                </a:solidFill>
                <a:ea typeface="ヒラギノ角ゴ ProN W3" charset="0"/>
                <a:cs typeface="ヒラギノ角ゴ ProN W3" charset="0"/>
              </a:rPr>
              <a:t> </a:t>
            </a:r>
            <a:r>
              <a:rPr lang="en-US" sz="2800" b="1" dirty="0" smtClean="0">
                <a:solidFill>
                  <a:srgbClr val="0070C0"/>
                </a:solidFill>
                <a:ea typeface="ヒラギノ角ゴ ProN W3" charset="0"/>
                <a:cs typeface="ヒラギノ角ゴ ProN W3" charset="0"/>
              </a:rPr>
              <a:t>ibm.biz/</a:t>
            </a:r>
            <a:r>
              <a:rPr lang="en-US" sz="2800" b="1" dirty="0" err="1" smtClean="0">
                <a:solidFill>
                  <a:srgbClr val="0070C0"/>
                </a:solidFill>
                <a:ea typeface="ヒラギノ角ゴ ProN W3" charset="0"/>
                <a:cs typeface="ヒラギノ角ゴ ProN W3" charset="0"/>
              </a:rPr>
              <a:t>apiconnect</a:t>
            </a:r>
            <a:endParaRPr lang="en-US" sz="2800" b="1" dirty="0" smtClean="0">
              <a:solidFill>
                <a:srgbClr val="0070C0"/>
              </a:solidFill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3688" y="909149"/>
            <a:ext cx="8318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736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736870" y="1114577"/>
            <a:ext cx="4635775" cy="3462498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b="1" dirty="0">
                <a:solidFill>
                  <a:srgbClr val="FFFFFF"/>
                </a:solidFill>
              </a:rPr>
              <a:t>Enterprise</a:t>
            </a:r>
          </a:p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For cross-organization projects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210538" y="2156068"/>
            <a:ext cx="3632150" cy="2293105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b="1" dirty="0">
                <a:solidFill>
                  <a:srgbClr val="FFFFFF"/>
                </a:solidFill>
              </a:rPr>
              <a:t>Professional</a:t>
            </a:r>
          </a:p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For single API projects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782946" y="3094759"/>
            <a:ext cx="2420142" cy="1234172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rgbClr val="FFFFFF"/>
                </a:solidFill>
              </a:rPr>
              <a:t>Essentials</a:t>
            </a:r>
          </a:p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Free for developers</a:t>
            </a:r>
          </a:p>
        </p:txBody>
      </p:sp>
      <p:pic>
        <p:nvPicPr>
          <p:cNvPr id="34826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0288" y="929114"/>
            <a:ext cx="2176462" cy="174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 Neue Light" charset="0"/>
              </a:rPr>
              <a:t>Grows </a:t>
            </a:r>
            <a:r>
              <a:rPr lang="en-US" dirty="0">
                <a:latin typeface="Helvetica Neue Light" charset="0"/>
              </a:rPr>
              <a:t>with your Business Needs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072205"/>
              </p:ext>
            </p:extLst>
          </p:nvPr>
        </p:nvGraphicFramePr>
        <p:xfrm>
          <a:off x="5702375" y="2718445"/>
          <a:ext cx="3441629" cy="115443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441629"/>
              </a:tblGrid>
              <a:tr h="1154430">
                <a:tc>
                  <a:txBody>
                    <a:bodyPr/>
                    <a:lstStyle/>
                    <a:p>
                      <a:pPr marL="0" indent="0">
                        <a:buFont typeface="Arial"/>
                        <a:buNone/>
                      </a:pPr>
                      <a:r>
                        <a:rPr lang="en-US" sz="1400" b="0" i="0" dirty="0" smtClean="0">
                          <a:solidFill>
                            <a:srgbClr val="264A60"/>
                          </a:solidFill>
                          <a:latin typeface="Helvetica Neue Light"/>
                          <a:cs typeface="Helvetica Neue Light"/>
                        </a:rPr>
                        <a:t>Deploy where</a:t>
                      </a:r>
                      <a:r>
                        <a:rPr lang="en-US" sz="1400" b="0" i="0" baseline="0" dirty="0" smtClean="0">
                          <a:solidFill>
                            <a:srgbClr val="264A60"/>
                          </a:solidFill>
                          <a:latin typeface="Helvetica Neue Light"/>
                          <a:cs typeface="Helvetica Neue Light"/>
                        </a:rPr>
                        <a:t> it’s most convenient for you</a:t>
                      </a:r>
                      <a:endParaRPr lang="en-US" sz="1400" b="0" i="0" dirty="0" smtClean="0">
                        <a:solidFill>
                          <a:srgbClr val="264A60"/>
                        </a:solidFill>
                        <a:latin typeface="Helvetica Neue Light"/>
                        <a:cs typeface="Helvetica Neue Light"/>
                      </a:endParaRP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400" b="0" i="0" dirty="0" smtClean="0">
                          <a:solidFill>
                            <a:srgbClr val="264A60"/>
                          </a:solidFill>
                          <a:latin typeface="Helvetica Neue Light"/>
                          <a:cs typeface="Helvetica Neue Light"/>
                        </a:rPr>
                        <a:t>Deploy on IBM Bluemix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400" b="0" i="0" dirty="0" smtClean="0">
                          <a:solidFill>
                            <a:srgbClr val="264A60"/>
                          </a:solidFill>
                          <a:latin typeface="Helvetica Neue Light"/>
                          <a:cs typeface="Helvetica Neue Light"/>
                        </a:rPr>
                        <a:t>Deploy to 3</a:t>
                      </a:r>
                      <a:r>
                        <a:rPr lang="en-US" sz="1400" b="0" i="0" baseline="30000" dirty="0" smtClean="0">
                          <a:solidFill>
                            <a:srgbClr val="264A60"/>
                          </a:solidFill>
                          <a:latin typeface="Helvetica Neue Light"/>
                          <a:cs typeface="Helvetica Neue Light"/>
                        </a:rPr>
                        <a:t>rd</a:t>
                      </a:r>
                      <a:r>
                        <a:rPr lang="en-US" sz="1400" b="0" i="0" dirty="0" smtClean="0">
                          <a:solidFill>
                            <a:srgbClr val="264A60"/>
                          </a:solidFill>
                          <a:latin typeface="Helvetica Neue Light"/>
                          <a:cs typeface="Helvetica Neue Light"/>
                        </a:rPr>
                        <a:t> party clouds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400" b="0" i="0" dirty="0" smtClean="0">
                          <a:solidFill>
                            <a:srgbClr val="264A60"/>
                          </a:solidFill>
                          <a:latin typeface="Helvetica Neue Light"/>
                          <a:cs typeface="Helvetica Neue Light"/>
                        </a:rPr>
                        <a:t>Deploy on-premises</a:t>
                      </a:r>
                      <a:endParaRPr lang="en-US" sz="1400" b="0" i="0" dirty="0">
                        <a:solidFill>
                          <a:srgbClr val="264A60"/>
                        </a:solidFill>
                        <a:latin typeface="Helvetica Neue Light"/>
                        <a:cs typeface="Helvetica Neue Light"/>
                      </a:endParaRPr>
                    </a:p>
                  </a:txBody>
                  <a:tcPr marT="34290" marB="3429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9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67028" y="4016191"/>
            <a:ext cx="4714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19474" y="4032068"/>
            <a:ext cx="457200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7436" y="3949516"/>
            <a:ext cx="482600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4827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292"/>
          <p:cNvSpPr txBox="1">
            <a:spLocks/>
          </p:cNvSpPr>
          <p:nvPr/>
        </p:nvSpPr>
        <p:spPr bwMode="auto">
          <a:xfrm>
            <a:off x="414868" y="810668"/>
            <a:ext cx="8043332" cy="429652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975" indent="-180975" algn="l" defTabSz="457200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2000" kern="1200">
                <a:solidFill>
                  <a:srgbClr val="777677"/>
                </a:solidFill>
                <a:latin typeface="Helvetica Neue Light"/>
                <a:ea typeface="ＭＳ Ｐゴシック" charset="0"/>
                <a:cs typeface="Helvetica Neue Light"/>
              </a:defRPr>
            </a:lvl1pPr>
            <a:lvl2pPr marL="420688" indent="-180975" algn="l" defTabSz="457200" rtl="0" eaLnBrk="0" fontAlgn="base" hangingPunct="0"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rgbClr val="777677"/>
                </a:solidFill>
                <a:latin typeface="Helvetica Neue Light"/>
                <a:ea typeface="ＭＳ Ｐゴシック" charset="0"/>
                <a:cs typeface="Helvetica Neue Light"/>
              </a:defRPr>
            </a:lvl2pPr>
            <a:lvl3pPr marL="593725" indent="-173038" algn="l" defTabSz="457200" rtl="0" eaLnBrk="0" fontAlgn="base" hangingPunct="0">
              <a:spcBef>
                <a:spcPts val="6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accent2"/>
                </a:solidFill>
                <a:latin typeface="Helvetica Neue Light"/>
                <a:ea typeface="ＭＳ Ｐゴシック" charset="0"/>
                <a:cs typeface="Helvetica Neue Light"/>
              </a:defRPr>
            </a:lvl3pPr>
            <a:lvl4pPr marL="893763" indent="-300038" algn="l" defTabSz="457200" rtl="0" eaLnBrk="0" fontAlgn="base" hangingPunct="0"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accent2"/>
                </a:solidFill>
                <a:latin typeface="Helvetica Neue Light"/>
                <a:ea typeface="ＭＳ Ｐゴシック" charset="0"/>
                <a:cs typeface="Helvetica Neue Light"/>
              </a:defRPr>
            </a:lvl4pPr>
            <a:lvl5pPr marL="1074738" indent="-180975" algn="l" defTabSz="457200" rtl="0" eaLnBrk="0" fontAlgn="base" hangingPunct="0">
              <a:spcBef>
                <a:spcPts val="6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accent2"/>
                </a:solidFill>
                <a:latin typeface="Helvetica Neue Light"/>
                <a:ea typeface="ＭＳ Ｐゴシック" charset="0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38480">
              <a:lnSpc>
                <a:spcPct val="95000"/>
              </a:lnSpc>
              <a:spcBef>
                <a:spcPts val="0"/>
              </a:spcBef>
              <a:buNone/>
              <a:defRPr/>
            </a:pPr>
            <a:r>
              <a:rPr lang="en-US" sz="1600" b="1" dirty="0">
                <a:latin typeface="+mn-lt"/>
                <a:ea typeface="+mn-ea"/>
                <a:cs typeface="+mn-cs"/>
                <a:sym typeface="Helvetica"/>
              </a:rPr>
              <a:t>What is a Business API?</a:t>
            </a:r>
          </a:p>
          <a:p>
            <a:pPr marL="157152" lvl="1" indent="-72531" defTabSz="338480">
              <a:lnSpc>
                <a:spcPct val="95000"/>
              </a:lnSpc>
              <a:spcBef>
                <a:spcPts val="0"/>
              </a:spcBef>
              <a:buFont typeface="Wingdings"/>
              <a:buChar char="▪"/>
              <a:defRPr sz="2800"/>
            </a:pPr>
            <a:r>
              <a:rPr lang="en-US" sz="1400" dirty="0"/>
              <a:t>A Business API is a </a:t>
            </a:r>
            <a:r>
              <a:rPr lang="en-US" sz="1400" b="1" dirty="0">
                <a:sym typeface="Helvetica"/>
              </a:rPr>
              <a:t>public persona</a:t>
            </a:r>
            <a:r>
              <a:rPr lang="en-US" sz="1400" b="1" dirty="0"/>
              <a:t> </a:t>
            </a:r>
            <a:r>
              <a:rPr lang="en-US" sz="1400" dirty="0"/>
              <a:t>for an enterprise; exposing defined </a:t>
            </a:r>
            <a:r>
              <a:rPr lang="en-US" sz="1400" dirty="0" smtClean="0"/>
              <a:t>assets,</a:t>
            </a:r>
            <a:br>
              <a:rPr lang="en-US" sz="1400" dirty="0" smtClean="0"/>
            </a:br>
            <a:r>
              <a:rPr lang="en-US" sz="1400" dirty="0" smtClean="0"/>
              <a:t>data </a:t>
            </a:r>
            <a:r>
              <a:rPr lang="en-US" sz="1400" dirty="0"/>
              <a:t>or services for public consumption</a:t>
            </a:r>
          </a:p>
          <a:p>
            <a:pPr marL="157152" lvl="1" indent="-72531" defTabSz="338480">
              <a:lnSpc>
                <a:spcPct val="95000"/>
              </a:lnSpc>
              <a:spcBef>
                <a:spcPts val="0"/>
              </a:spcBef>
              <a:buFont typeface="Wingdings"/>
              <a:buChar char="▪"/>
              <a:defRPr sz="2800"/>
            </a:pPr>
            <a:r>
              <a:rPr lang="en-US" sz="1400" dirty="0"/>
              <a:t>No business logic.</a:t>
            </a:r>
          </a:p>
          <a:p>
            <a:pPr marL="157152" lvl="1" indent="-72531" defTabSz="338480">
              <a:lnSpc>
                <a:spcPct val="95000"/>
              </a:lnSpc>
              <a:spcBef>
                <a:spcPts val="0"/>
              </a:spcBef>
              <a:buFont typeface="Wingdings"/>
              <a:buChar char="▪"/>
              <a:defRPr sz="2800"/>
            </a:pPr>
            <a:r>
              <a:rPr lang="en-US" sz="1400" dirty="0"/>
              <a:t>A Business API is </a:t>
            </a:r>
            <a:r>
              <a:rPr lang="en-US" sz="1400" b="1" dirty="0">
                <a:sym typeface="Helvetica"/>
              </a:rPr>
              <a:t>simple</a:t>
            </a:r>
            <a:r>
              <a:rPr lang="en-US" sz="1400" dirty="0"/>
              <a:t> for app developers to use, access and understand</a:t>
            </a:r>
          </a:p>
          <a:p>
            <a:pPr marL="157152" lvl="1" indent="-72531" defTabSz="338480">
              <a:lnSpc>
                <a:spcPct val="95000"/>
              </a:lnSpc>
              <a:spcBef>
                <a:spcPts val="0"/>
              </a:spcBef>
              <a:buFont typeface="Wingdings"/>
              <a:buChar char="▪"/>
              <a:defRPr sz="2800"/>
            </a:pPr>
            <a:r>
              <a:rPr lang="en-US" sz="1400" dirty="0"/>
              <a:t>A Business API can be easily </a:t>
            </a:r>
            <a:r>
              <a:rPr lang="en-US" sz="1400" dirty="0" smtClean="0"/>
              <a:t>invoked</a:t>
            </a:r>
            <a:r>
              <a:rPr lang="en-US" sz="1000" dirty="0" smtClean="0"/>
              <a:t> </a:t>
            </a:r>
            <a:endParaRPr lang="en-US" sz="1200" i="1" dirty="0">
              <a:latin typeface="+mn-lt"/>
              <a:ea typeface="+mn-ea"/>
              <a:cs typeface="+mn-cs"/>
              <a:sym typeface="Helvetica"/>
            </a:endParaRPr>
          </a:p>
          <a:p>
            <a:pPr marL="0" indent="0" defTabSz="338480">
              <a:lnSpc>
                <a:spcPct val="95000"/>
              </a:lnSpc>
              <a:spcBef>
                <a:spcPts val="0"/>
              </a:spcBef>
              <a:buNone/>
              <a:defRPr/>
            </a:pPr>
            <a:endParaRPr lang="en-US" sz="1000" b="1" dirty="0" smtClean="0">
              <a:latin typeface="+mn-lt"/>
              <a:ea typeface="+mn-ea"/>
              <a:cs typeface="+mn-cs"/>
              <a:sym typeface="Helvetica"/>
            </a:endParaRPr>
          </a:p>
          <a:p>
            <a:pPr marL="0" indent="0" defTabSz="338480">
              <a:lnSpc>
                <a:spcPct val="95000"/>
              </a:lnSpc>
              <a:spcBef>
                <a:spcPts val="0"/>
              </a:spcBef>
              <a:buNone/>
              <a:defRPr/>
            </a:pPr>
            <a:r>
              <a:rPr lang="en-US" sz="1600" b="1" dirty="0" smtClean="0">
                <a:latin typeface="+mn-lt"/>
                <a:ea typeface="+mn-ea"/>
                <a:cs typeface="+mn-cs"/>
                <a:sym typeface="Helvetica"/>
              </a:rPr>
              <a:t>What </a:t>
            </a:r>
            <a:r>
              <a:rPr lang="en-US" sz="1600" b="1" dirty="0">
                <a:latin typeface="+mn-lt"/>
                <a:ea typeface="+mn-ea"/>
                <a:cs typeface="+mn-cs"/>
                <a:sym typeface="Helvetica"/>
              </a:rPr>
              <a:t>Value Does a Business API Provide?</a:t>
            </a:r>
          </a:p>
          <a:p>
            <a:pPr marL="157152" lvl="1" indent="-72531" defTabSz="338480">
              <a:lnSpc>
                <a:spcPct val="95000"/>
              </a:lnSpc>
              <a:spcBef>
                <a:spcPts val="0"/>
              </a:spcBef>
              <a:buFont typeface="Wingdings"/>
              <a:buChar char="▪"/>
              <a:defRPr sz="2800"/>
            </a:pPr>
            <a:r>
              <a:rPr lang="en-US" sz="1400" dirty="0"/>
              <a:t>Extends an enterprise and opens new markets by allowing external app </a:t>
            </a:r>
            <a:br>
              <a:rPr lang="en-US" sz="1400" dirty="0"/>
            </a:br>
            <a:r>
              <a:rPr lang="en-US" sz="1400" dirty="0"/>
              <a:t>developers to easily leverage, publicize and/or aggregate a company’s </a:t>
            </a:r>
            <a:br>
              <a:rPr lang="en-US" sz="1400" dirty="0"/>
            </a:br>
            <a:r>
              <a:rPr lang="en-US" sz="1400" dirty="0"/>
              <a:t>assets for broad-based </a:t>
            </a:r>
            <a:r>
              <a:rPr lang="en-US" sz="1400" dirty="0" smtClean="0"/>
              <a:t>consumption</a:t>
            </a:r>
            <a:endParaRPr lang="en-US" sz="1000" i="1" dirty="0">
              <a:latin typeface="+mn-lt"/>
              <a:ea typeface="+mn-ea"/>
              <a:cs typeface="+mn-cs"/>
              <a:sym typeface="Helvetica"/>
            </a:endParaRPr>
          </a:p>
          <a:p>
            <a:pPr marL="0" indent="0" defTabSz="338480">
              <a:lnSpc>
                <a:spcPct val="95000"/>
              </a:lnSpc>
              <a:spcBef>
                <a:spcPts val="0"/>
              </a:spcBef>
              <a:buNone/>
              <a:defRPr/>
            </a:pPr>
            <a:endParaRPr lang="en-US" sz="1000" b="1" dirty="0" smtClean="0">
              <a:latin typeface="+mn-lt"/>
              <a:ea typeface="+mn-ea"/>
              <a:cs typeface="+mn-cs"/>
              <a:sym typeface="Helvetica"/>
            </a:endParaRPr>
          </a:p>
          <a:p>
            <a:pPr marL="0" indent="0" defTabSz="338480">
              <a:lnSpc>
                <a:spcPct val="95000"/>
              </a:lnSpc>
              <a:spcBef>
                <a:spcPts val="0"/>
              </a:spcBef>
              <a:buNone/>
              <a:defRPr/>
            </a:pPr>
            <a:r>
              <a:rPr lang="en-US" sz="1600" b="1" dirty="0" smtClean="0">
                <a:latin typeface="+mn-lt"/>
                <a:ea typeface="+mn-ea"/>
                <a:cs typeface="+mn-cs"/>
                <a:sym typeface="Helvetica"/>
              </a:rPr>
              <a:t>What </a:t>
            </a:r>
            <a:r>
              <a:rPr lang="en-US" sz="1600" b="1" dirty="0">
                <a:latin typeface="+mn-lt"/>
                <a:ea typeface="+mn-ea"/>
                <a:cs typeface="+mn-cs"/>
                <a:sym typeface="Helvetica"/>
              </a:rPr>
              <a:t>“assets, data or </a:t>
            </a:r>
            <a:r>
              <a:rPr lang="en-US" sz="1600" b="1" dirty="0" smtClean="0">
                <a:latin typeface="+mn-lt"/>
                <a:ea typeface="+mn-ea"/>
                <a:cs typeface="+mn-cs"/>
                <a:sym typeface="Helvetica"/>
              </a:rPr>
              <a:t>services”</a:t>
            </a:r>
          </a:p>
          <a:p>
            <a:pPr marL="0" indent="0" defTabSz="338480">
              <a:lnSpc>
                <a:spcPct val="95000"/>
              </a:lnSpc>
              <a:spcBef>
                <a:spcPts val="0"/>
              </a:spcBef>
              <a:buNone/>
              <a:defRPr/>
            </a:pPr>
            <a:r>
              <a:rPr lang="en-US" sz="1600" b="1" dirty="0" smtClean="0">
                <a:latin typeface="+mn-lt"/>
                <a:ea typeface="+mn-ea"/>
                <a:cs typeface="+mn-cs"/>
                <a:sym typeface="Helvetica"/>
              </a:rPr>
              <a:t>are </a:t>
            </a:r>
            <a:r>
              <a:rPr lang="en-US" sz="1600" b="1" dirty="0">
                <a:latin typeface="+mn-lt"/>
                <a:ea typeface="+mn-ea"/>
                <a:cs typeface="+mn-cs"/>
                <a:sym typeface="Helvetica"/>
              </a:rPr>
              <a:t>exposed via a Business API?:</a:t>
            </a:r>
          </a:p>
          <a:p>
            <a:pPr marL="157152" lvl="1" indent="-72531" defTabSz="338480">
              <a:lnSpc>
                <a:spcPct val="95000"/>
              </a:lnSpc>
              <a:spcBef>
                <a:spcPts val="0"/>
              </a:spcBef>
              <a:buFont typeface="Wingdings"/>
              <a:buChar char="▪"/>
              <a:defRPr sz="2800"/>
            </a:pPr>
            <a:r>
              <a:rPr lang="en-US" sz="1400" dirty="0"/>
              <a:t>Product catalogs</a:t>
            </a:r>
          </a:p>
          <a:p>
            <a:pPr marL="157152" lvl="1" indent="-72531" defTabSz="338480">
              <a:lnSpc>
                <a:spcPct val="95000"/>
              </a:lnSpc>
              <a:spcBef>
                <a:spcPts val="0"/>
              </a:spcBef>
              <a:buFont typeface="Wingdings"/>
              <a:buChar char="▪"/>
              <a:defRPr sz="2800"/>
            </a:pPr>
            <a:r>
              <a:rPr lang="en-US" sz="1400" dirty="0"/>
              <a:t>Store listings</a:t>
            </a:r>
          </a:p>
          <a:p>
            <a:pPr marL="157152" lvl="1" indent="-72531" defTabSz="338480">
              <a:lnSpc>
                <a:spcPct val="95000"/>
              </a:lnSpc>
              <a:spcBef>
                <a:spcPts val="0"/>
              </a:spcBef>
              <a:buFont typeface="Wingdings"/>
              <a:buChar char="▪"/>
              <a:defRPr sz="2800"/>
            </a:pPr>
            <a:r>
              <a:rPr lang="en-US" sz="1400" dirty="0"/>
              <a:t>Order status</a:t>
            </a:r>
          </a:p>
          <a:p>
            <a:pPr marL="157152" lvl="1" indent="-72531" defTabSz="338480">
              <a:lnSpc>
                <a:spcPct val="95000"/>
              </a:lnSpc>
              <a:spcBef>
                <a:spcPts val="0"/>
              </a:spcBef>
              <a:buFont typeface="Wingdings"/>
              <a:buChar char="▪"/>
              <a:defRPr sz="2800"/>
            </a:pPr>
            <a:r>
              <a:rPr lang="en-US" sz="1400" dirty="0"/>
              <a:t>Inventory</a:t>
            </a:r>
          </a:p>
          <a:p>
            <a:pPr marL="157152" lvl="1" indent="-72531" defTabSz="338480">
              <a:lnSpc>
                <a:spcPct val="95000"/>
              </a:lnSpc>
              <a:spcBef>
                <a:spcPts val="0"/>
              </a:spcBef>
              <a:buFont typeface="Wingdings"/>
              <a:buChar char="▪"/>
              <a:defRPr sz="2800"/>
            </a:pPr>
            <a:r>
              <a:rPr lang="en-US" sz="1400" dirty="0" smtClean="0"/>
              <a:t>Payment </a:t>
            </a:r>
            <a:r>
              <a:rPr lang="en-US" sz="1400" dirty="0"/>
              <a:t>Services</a:t>
            </a:r>
          </a:p>
          <a:p>
            <a:pPr marL="157152" lvl="1" indent="-72531" defTabSz="338480">
              <a:lnSpc>
                <a:spcPct val="95000"/>
              </a:lnSpc>
              <a:spcBef>
                <a:spcPts val="0"/>
              </a:spcBef>
              <a:buFont typeface="Wingdings"/>
              <a:buChar char="▪"/>
              <a:defRPr sz="2800"/>
            </a:pPr>
            <a:r>
              <a:rPr lang="en-US" sz="1400" dirty="0"/>
              <a:t>ATM / retail and other Locations</a:t>
            </a:r>
          </a:p>
          <a:p>
            <a:pPr marL="157152" lvl="1" indent="-72531" defTabSz="338480">
              <a:lnSpc>
                <a:spcPct val="95000"/>
              </a:lnSpc>
              <a:spcBef>
                <a:spcPts val="0"/>
              </a:spcBef>
              <a:buFont typeface="Wingdings"/>
              <a:buChar char="▪"/>
              <a:defRPr sz="2800"/>
            </a:pPr>
            <a:r>
              <a:rPr lang="en-US" sz="1400" dirty="0"/>
              <a:t>Credit History / Credit Check</a:t>
            </a:r>
          </a:p>
        </p:txBody>
      </p:sp>
      <p:pic>
        <p:nvPicPr>
          <p:cNvPr id="44" name="image1.png" descr="Image Silo Enterpris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16550" y="3229905"/>
            <a:ext cx="3143250" cy="167794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178BE"/>
                </a:solidFill>
                <a:latin typeface="Helvetica Neue Light" charset="0"/>
              </a:rPr>
              <a:t>The Business of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70614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028471"/>
            <a:ext cx="9144000" cy="108726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Developer Toolkit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i="1" dirty="0" smtClean="0">
                <a:solidFill>
                  <a:schemeClr val="tx1"/>
                </a:solidFill>
              </a:rPr>
              <a:t>for creating and testing API &amp; </a:t>
            </a:r>
            <a:r>
              <a:rPr lang="en-US" i="1" dirty="0" err="1" smtClean="0">
                <a:solidFill>
                  <a:schemeClr val="tx1"/>
                </a:solidFill>
              </a:rPr>
              <a:t>Microservices</a:t>
            </a:r>
            <a:r>
              <a:rPr lang="en-US" i="1" dirty="0" smtClean="0">
                <a:solidFill>
                  <a:schemeClr val="tx1"/>
                </a:solidFill>
              </a:rPr>
              <a:t> on your laptop</a:t>
            </a:r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965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4450"/>
            <a:ext cx="9529702" cy="660400"/>
          </a:xfrm>
        </p:spPr>
        <p:txBody>
          <a:bodyPr/>
          <a:lstStyle/>
          <a:p>
            <a:r>
              <a:rPr lang="en-US" dirty="0" smtClean="0"/>
              <a:t>Developer Toolkit – Laptop Experience (API Designer)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4639646"/>
            <a:ext cx="9144000" cy="50385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Start at </a:t>
            </a:r>
            <a:r>
              <a:rPr lang="en-US" dirty="0" err="1" smtClean="0">
                <a:solidFill>
                  <a:schemeClr val="tx1"/>
                </a:solidFill>
              </a:rPr>
              <a:t>developer.ibm.com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apiconnect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671" y="852655"/>
            <a:ext cx="6191275" cy="36391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Oval 3"/>
          <p:cNvSpPr/>
          <p:nvPr/>
        </p:nvSpPr>
        <p:spPr>
          <a:xfrm>
            <a:off x="1744717" y="3037491"/>
            <a:ext cx="1450427" cy="13137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7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228" y="634728"/>
            <a:ext cx="5854262" cy="1614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6605" y="1839310"/>
            <a:ext cx="3507064" cy="2327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0" y="4498428"/>
            <a:ext cx="9144000" cy="645072"/>
          </a:xfrm>
          <a:prstGeom prst="rect">
            <a:avLst/>
          </a:prstGeom>
          <a:solidFill>
            <a:schemeClr val="accent1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91" tIns="45646" rIns="91291" bIns="45646" rtlCol="0" anchor="ctr"/>
          <a:lstStyle/>
          <a:p>
            <a:pPr algn="ctr" defTabSz="456453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020" y="4666594"/>
            <a:ext cx="9070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Connect to wide variety of Systems of Records using Loopback Connectors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624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498428"/>
            <a:ext cx="9144000" cy="645072"/>
          </a:xfrm>
          <a:prstGeom prst="rect">
            <a:avLst/>
          </a:prstGeom>
          <a:solidFill>
            <a:schemeClr val="accent1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91" tIns="45646" rIns="91291" bIns="45646" rtlCol="0" anchor="ctr"/>
          <a:lstStyle/>
          <a:p>
            <a:pPr algn="ctr" defTabSz="456453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020" y="4666594"/>
            <a:ext cx="9070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Rapidly create model definitions for your APIs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166" y="178093"/>
            <a:ext cx="5854262" cy="1614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8607" y="893379"/>
            <a:ext cx="5800595" cy="3289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7498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498428"/>
            <a:ext cx="9144000" cy="645072"/>
          </a:xfrm>
          <a:prstGeom prst="rect">
            <a:avLst/>
          </a:prstGeom>
          <a:solidFill>
            <a:schemeClr val="accent1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91" tIns="45646" rIns="91291" bIns="45646" rtlCol="0" anchor="ctr"/>
          <a:lstStyle/>
          <a:p>
            <a:pPr algn="ctr" defTabSz="456453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530" y="4645574"/>
            <a:ext cx="9070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View / Update auto generated API definitions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739" y="113889"/>
            <a:ext cx="3455391" cy="2240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5130" y="1086961"/>
            <a:ext cx="3723844" cy="2234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6195" y="2162563"/>
            <a:ext cx="3713818" cy="22282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4008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498428"/>
            <a:ext cx="9144000" cy="645072"/>
          </a:xfrm>
          <a:prstGeom prst="rect">
            <a:avLst/>
          </a:prstGeom>
          <a:solidFill>
            <a:schemeClr val="accent1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91" tIns="45646" rIns="91291" bIns="45646" rtlCol="0" anchor="ctr"/>
          <a:lstStyle/>
          <a:p>
            <a:pPr algn="ctr" defTabSz="456453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530" y="4645574"/>
            <a:ext cx="9070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Graphically assemble policies to the API for Enforcement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267" y="680888"/>
            <a:ext cx="8060953" cy="33025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23253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498428"/>
            <a:ext cx="9144000" cy="645072"/>
          </a:xfrm>
          <a:prstGeom prst="rect">
            <a:avLst/>
          </a:prstGeom>
          <a:solidFill>
            <a:schemeClr val="accent1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91" tIns="45646" rIns="91291" bIns="45646" rtlCol="0" anchor="ctr"/>
          <a:lstStyle/>
          <a:p>
            <a:pPr algn="ctr" defTabSz="456453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530" y="4645574"/>
            <a:ext cx="9070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Run Loopback </a:t>
            </a:r>
            <a:r>
              <a:rPr lang="en-US" dirty="0" err="1">
                <a:solidFill>
                  <a:schemeClr val="bg1"/>
                </a:solidFill>
              </a:rPr>
              <a:t>M</a:t>
            </a:r>
            <a:r>
              <a:rPr lang="en-US" dirty="0" err="1" smtClean="0">
                <a:solidFill>
                  <a:schemeClr val="bg1"/>
                </a:solidFill>
              </a:rPr>
              <a:t>icroservice</a:t>
            </a:r>
            <a:r>
              <a:rPr lang="en-US" dirty="0" smtClean="0">
                <a:solidFill>
                  <a:schemeClr val="bg1"/>
                </a:solidFill>
              </a:rPr>
              <a:t> and Test the API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655" y="283958"/>
            <a:ext cx="6085490" cy="1841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341077" y="1168343"/>
            <a:ext cx="5314493" cy="3105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9460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028471"/>
            <a:ext cx="9144000" cy="108726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API Manager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i="1" dirty="0" smtClean="0">
                <a:solidFill>
                  <a:schemeClr val="tx1"/>
                </a:solidFill>
              </a:rPr>
              <a:t>console for API providers</a:t>
            </a:r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660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498428"/>
            <a:ext cx="9144000" cy="645072"/>
          </a:xfrm>
          <a:prstGeom prst="rect">
            <a:avLst/>
          </a:prstGeom>
          <a:solidFill>
            <a:schemeClr val="accent1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91" tIns="45646" rIns="91291" bIns="45646" rtlCol="0" anchor="ctr"/>
          <a:lstStyle/>
          <a:p>
            <a:pPr algn="ctr" defTabSz="456453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530" y="4645574"/>
            <a:ext cx="9070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Create multiple catalogs &amp; promote APIs across them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413" y="927331"/>
            <a:ext cx="7809186" cy="2643767"/>
          </a:xfrm>
          <a:prstGeom prst="rect">
            <a:avLst/>
          </a:prstGeom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970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498428"/>
            <a:ext cx="9144000" cy="645072"/>
          </a:xfrm>
          <a:prstGeom prst="rect">
            <a:avLst/>
          </a:prstGeom>
          <a:solidFill>
            <a:schemeClr val="accent1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91" tIns="45646" rIns="91291" bIns="45646" rtlCol="0" anchor="ctr"/>
          <a:lstStyle/>
          <a:p>
            <a:pPr algn="ctr" defTabSz="456453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530" y="4645574"/>
            <a:ext cx="9070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Import existing Swagger or SOAP definition or define a brand new API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344" y="112768"/>
            <a:ext cx="2727833" cy="2528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1112" y="1518957"/>
            <a:ext cx="3623357" cy="1523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3147" y="2151366"/>
            <a:ext cx="3017583" cy="2234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2185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395"/>
          <p:cNvSpPr/>
          <p:nvPr/>
        </p:nvSpPr>
        <p:spPr>
          <a:xfrm>
            <a:off x="1045220" y="1590073"/>
            <a:ext cx="1428751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dirty="0">
                <a:solidFill>
                  <a:srgbClr val="404040"/>
                </a:solidFill>
              </a:rPr>
              <a:t>Public, Open-To-All APIs</a:t>
            </a:r>
          </a:p>
        </p:txBody>
      </p:sp>
      <p:sp>
        <p:nvSpPr>
          <p:cNvPr id="14" name="Shape 396"/>
          <p:cNvSpPr/>
          <p:nvPr/>
        </p:nvSpPr>
        <p:spPr>
          <a:xfrm>
            <a:off x="3573368" y="1590073"/>
            <a:ext cx="1796654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dirty="0">
                <a:solidFill>
                  <a:srgbClr val="404040"/>
                </a:solidFill>
              </a:rPr>
              <a:t>Protected, Open-To-Partner APIs</a:t>
            </a:r>
          </a:p>
        </p:txBody>
      </p:sp>
      <p:sp>
        <p:nvSpPr>
          <p:cNvPr id="15" name="Shape 397"/>
          <p:cNvSpPr/>
          <p:nvPr/>
        </p:nvSpPr>
        <p:spPr>
          <a:xfrm>
            <a:off x="6367092" y="1590073"/>
            <a:ext cx="1714500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dirty="0">
                <a:solidFill>
                  <a:srgbClr val="404040"/>
                </a:solidFill>
              </a:rPr>
              <a:t>Private, Internal APIs</a:t>
            </a:r>
          </a:p>
        </p:txBody>
      </p:sp>
      <p:sp>
        <p:nvSpPr>
          <p:cNvPr id="16" name="Shape 400"/>
          <p:cNvSpPr/>
          <p:nvPr/>
        </p:nvSpPr>
        <p:spPr>
          <a:xfrm>
            <a:off x="813403" y="2401094"/>
            <a:ext cx="2114550" cy="2369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3974" indent="-53974">
              <a:buClr>
                <a:srgbClr val="404040"/>
              </a:buClr>
              <a:buSzPct val="100000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rgbClr val="404040"/>
                </a:solidFill>
                <a:latin typeface="Helvetica Neue" charset="0"/>
                <a:ea typeface="Helvetica Neue" charset="0"/>
                <a:cs typeface="Helvetica Neue" charset="0"/>
              </a:rPr>
              <a:t>APIs are open to any developer who wants to sign up</a:t>
            </a:r>
          </a:p>
          <a:p>
            <a:pPr marL="60721" indent="-60721">
              <a:buClr>
                <a:srgbClr val="404040"/>
              </a:buClr>
              <a:buSzPct val="100000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rgbClr val="40404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53974" indent="-53974">
              <a:buClr>
                <a:srgbClr val="404040"/>
              </a:buClr>
              <a:buSzPct val="100000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rgbClr val="404040"/>
                </a:solidFill>
                <a:latin typeface="Helvetica Neue" charset="0"/>
                <a:ea typeface="Helvetica Neue" charset="0"/>
                <a:cs typeface="Helvetica Neue" charset="0"/>
              </a:rPr>
              <a:t>Apps are more targeted towards end consumers</a:t>
            </a:r>
          </a:p>
          <a:p>
            <a:pPr marL="60721" indent="-60721">
              <a:buClr>
                <a:srgbClr val="404040"/>
              </a:buClr>
              <a:buSzPct val="100000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rgbClr val="40404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53974" indent="-53974">
              <a:buClr>
                <a:srgbClr val="404040"/>
              </a:buClr>
              <a:buSzPct val="100000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rgbClr val="404040"/>
                </a:solidFill>
                <a:latin typeface="Helvetica Neue" charset="0"/>
                <a:ea typeface="Helvetica Neue" charset="0"/>
                <a:cs typeface="Helvetica Neue" charset="0"/>
              </a:rPr>
              <a:t>The business driver is to engage customers through external developers</a:t>
            </a:r>
          </a:p>
        </p:txBody>
      </p:sp>
      <p:sp>
        <p:nvSpPr>
          <p:cNvPr id="17" name="Shape 401"/>
          <p:cNvSpPr/>
          <p:nvPr/>
        </p:nvSpPr>
        <p:spPr>
          <a:xfrm>
            <a:off x="3534965" y="2401095"/>
            <a:ext cx="2114550" cy="2369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3974" indent="-53974">
              <a:buClr>
                <a:srgbClr val="404040"/>
              </a:buClr>
              <a:buSzPct val="100000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rgbClr val="404040"/>
                </a:solidFill>
                <a:latin typeface="Helvetica Neue" charset="0"/>
                <a:ea typeface="Helvetica Neue" charset="0"/>
                <a:cs typeface="Helvetica Neue" charset="0"/>
              </a:rPr>
              <a:t>APIs are open to select business partners</a:t>
            </a:r>
          </a:p>
          <a:p>
            <a:pPr marL="60721" indent="-60721">
              <a:buClr>
                <a:srgbClr val="404040"/>
              </a:buClr>
              <a:buSzPct val="100000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rgbClr val="40404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53974" indent="-53974">
              <a:buClr>
                <a:srgbClr val="404040"/>
              </a:buClr>
              <a:buSzPct val="100000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rgbClr val="404040"/>
                </a:solidFill>
                <a:latin typeface="Helvetica Neue" charset="0"/>
                <a:ea typeface="Helvetica Neue" charset="0"/>
                <a:cs typeface="Helvetica Neue" charset="0"/>
              </a:rPr>
              <a:t>Apps could be targeted at end consumers or business users</a:t>
            </a:r>
          </a:p>
          <a:p>
            <a:pPr marL="60721" indent="-60721">
              <a:buClr>
                <a:srgbClr val="404040"/>
              </a:buClr>
              <a:buSzPct val="100000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rgbClr val="40404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53974" indent="-53974">
              <a:buClr>
                <a:srgbClr val="404040"/>
              </a:buClr>
              <a:buSzPct val="100000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rgbClr val="404040"/>
                </a:solidFill>
                <a:latin typeface="Helvetica Neue" charset="0"/>
                <a:ea typeface="Helvetica Neue" charset="0"/>
                <a:cs typeface="Helvetica Neue" charset="0"/>
              </a:rPr>
              <a:t>The business driver is usually different, based on the data and type of business of the enterprise</a:t>
            </a:r>
          </a:p>
        </p:txBody>
      </p:sp>
      <p:sp>
        <p:nvSpPr>
          <p:cNvPr id="18" name="Shape 402"/>
          <p:cNvSpPr/>
          <p:nvPr/>
        </p:nvSpPr>
        <p:spPr>
          <a:xfrm>
            <a:off x="6256528" y="2401098"/>
            <a:ext cx="2114550" cy="2369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3974" indent="-53974">
              <a:buClr>
                <a:srgbClr val="404040"/>
              </a:buClr>
              <a:buSzPct val="100000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rgbClr val="404040"/>
                </a:solidFill>
                <a:latin typeface="Helvetica Neue" charset="0"/>
                <a:ea typeface="Helvetica Neue" charset="0"/>
                <a:cs typeface="Helvetica Neue" charset="0"/>
              </a:rPr>
              <a:t>APIs are exposed only to existing developers within the enterprise</a:t>
            </a:r>
          </a:p>
          <a:p>
            <a:pPr marL="60721" indent="-60721">
              <a:buClr>
                <a:srgbClr val="404040"/>
              </a:buClr>
              <a:buSzPct val="100000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rgbClr val="40404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53974" indent="-53974">
              <a:buClr>
                <a:srgbClr val="404040"/>
              </a:buClr>
              <a:buSzPct val="100000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rgbClr val="404040"/>
                </a:solidFill>
                <a:latin typeface="Helvetica Neue" charset="0"/>
                <a:ea typeface="Helvetica Neue" charset="0"/>
                <a:cs typeface="Helvetica Neue" charset="0"/>
              </a:rPr>
              <a:t>Apps are usually targeted at employees of the enterprise</a:t>
            </a:r>
          </a:p>
          <a:p>
            <a:pPr marL="60721" indent="-60721">
              <a:buClr>
                <a:srgbClr val="404040"/>
              </a:buClr>
              <a:buSzPct val="100000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1400" dirty="0">
              <a:solidFill>
                <a:srgbClr val="404040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53974" indent="-53974">
              <a:buClr>
                <a:srgbClr val="404040"/>
              </a:buClr>
              <a:buSzPct val="100000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sz="1400" dirty="0">
                <a:solidFill>
                  <a:srgbClr val="404040"/>
                </a:solidFill>
                <a:latin typeface="Helvetica Neue" charset="0"/>
                <a:ea typeface="Helvetica Neue" charset="0"/>
                <a:cs typeface="Helvetica Neue" charset="0"/>
              </a:rPr>
              <a:t>The business driver is more around productivity of employees</a:t>
            </a:r>
          </a:p>
        </p:txBody>
      </p:sp>
      <p:sp>
        <p:nvSpPr>
          <p:cNvPr id="19" name="Shape 403"/>
          <p:cNvSpPr/>
          <p:nvPr/>
        </p:nvSpPr>
        <p:spPr>
          <a:xfrm flipH="1" flipV="1">
            <a:off x="423331" y="2282560"/>
            <a:ext cx="8161868" cy="1"/>
          </a:xfrm>
          <a:prstGeom prst="line">
            <a:avLst/>
          </a:prstGeom>
          <a:ln w="38100">
            <a:solidFill>
              <a:srgbClr val="948A54"/>
            </a:solidFill>
          </a:ln>
        </p:spPr>
        <p:txBody>
          <a:bodyPr lIns="34289" tIns="34289" rIns="34289" bIns="34289"/>
          <a:lstStyle/>
          <a:p>
            <a:pPr algn="l">
              <a:defRPr sz="1200"/>
            </a:pPr>
            <a:endParaRPr sz="900"/>
          </a:p>
        </p:txBody>
      </p:sp>
      <p:pic>
        <p:nvPicPr>
          <p:cNvPr id="20" name="image12.png" descr="MC90043961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1559" y="932854"/>
            <a:ext cx="590951" cy="649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image13.png" descr="MC900438083.WM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8571" y="972861"/>
            <a:ext cx="1132461" cy="88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image14.png" descr="MC900174351.WM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0732" y="947097"/>
            <a:ext cx="1766068" cy="151816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178BE"/>
                </a:solidFill>
                <a:latin typeface="Helvetica Neue Light" charset="0"/>
              </a:rPr>
              <a:t>The Business of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3015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028471"/>
            <a:ext cx="9144000" cy="108726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API Policy Management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i="1" dirty="0" smtClean="0">
                <a:solidFill>
                  <a:schemeClr val="tx1"/>
                </a:solidFill>
              </a:rPr>
              <a:t>using graphical &amp; source views</a:t>
            </a:r>
            <a:endParaRPr lang="en-US" sz="20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595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498428"/>
            <a:ext cx="9144000" cy="645072"/>
          </a:xfrm>
          <a:prstGeom prst="rect">
            <a:avLst/>
          </a:prstGeom>
          <a:solidFill>
            <a:schemeClr val="accent1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91" tIns="45646" rIns="91291" bIns="45646" rtlCol="0" anchor="ctr"/>
          <a:lstStyle/>
          <a:p>
            <a:pPr algn="ctr" defTabSz="456453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530" y="4645574"/>
            <a:ext cx="9070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Host of policies to support Micro Gateway &amp; </a:t>
            </a:r>
            <a:r>
              <a:rPr lang="en-US" dirty="0" err="1" smtClean="0">
                <a:solidFill>
                  <a:schemeClr val="bg1"/>
                </a:solidFill>
              </a:rPr>
              <a:t>Datapower</a:t>
            </a:r>
            <a:r>
              <a:rPr lang="en-US" dirty="0" smtClean="0">
                <a:solidFill>
                  <a:schemeClr val="bg1"/>
                </a:solidFill>
              </a:rPr>
              <a:t> Gateway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165" y="522013"/>
            <a:ext cx="1771650" cy="2857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636" y="99328"/>
            <a:ext cx="1889343" cy="42705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93134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498428"/>
            <a:ext cx="9144000" cy="645072"/>
          </a:xfrm>
          <a:prstGeom prst="rect">
            <a:avLst/>
          </a:prstGeom>
          <a:solidFill>
            <a:schemeClr val="accent1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91" tIns="45646" rIns="91291" bIns="45646" rtlCol="0" anchor="ctr"/>
          <a:lstStyle/>
          <a:p>
            <a:pPr algn="ctr" defTabSz="456453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530" y="4645574"/>
            <a:ext cx="9070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Graphically assemble policies to the API for Enforcement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267" y="680888"/>
            <a:ext cx="8060953" cy="33025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/>
          <p:cNvSpPr txBox="1"/>
          <p:nvPr/>
        </p:nvSpPr>
        <p:spPr>
          <a:xfrm>
            <a:off x="2154621" y="2280745"/>
            <a:ext cx="3090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REPEAT, replace if necessary,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67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498428"/>
            <a:ext cx="9144000" cy="645072"/>
          </a:xfrm>
          <a:prstGeom prst="rect">
            <a:avLst/>
          </a:prstGeom>
          <a:solidFill>
            <a:schemeClr val="accent1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91" tIns="45646" rIns="91291" bIns="45646" rtlCol="0" anchor="ctr"/>
          <a:lstStyle/>
          <a:p>
            <a:pPr algn="ctr" defTabSz="456453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530" y="4645574"/>
            <a:ext cx="9070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Flexibility to add / update assembly directly as Swagger Extensions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6270" y="163388"/>
            <a:ext cx="5840947" cy="41716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55684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498428"/>
            <a:ext cx="9144000" cy="645072"/>
          </a:xfrm>
          <a:prstGeom prst="rect">
            <a:avLst/>
          </a:prstGeom>
          <a:solidFill>
            <a:schemeClr val="accent1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91" tIns="45646" rIns="91291" bIns="45646" rtlCol="0" anchor="ctr"/>
          <a:lstStyle/>
          <a:p>
            <a:pPr algn="ctr" defTabSz="456453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530" y="4645574"/>
            <a:ext cx="9070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Quickly test your assembly flow right from the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206" y="427558"/>
            <a:ext cx="8713076" cy="3643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Oval 1"/>
          <p:cNvSpPr/>
          <p:nvPr/>
        </p:nvSpPr>
        <p:spPr>
          <a:xfrm>
            <a:off x="21019" y="252240"/>
            <a:ext cx="2974426" cy="40359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52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028471"/>
            <a:ext cx="9144000" cy="108726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API Packaging</a:t>
            </a:r>
            <a:endParaRPr lang="en-US" sz="20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687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498428"/>
            <a:ext cx="9144000" cy="645072"/>
          </a:xfrm>
          <a:prstGeom prst="rect">
            <a:avLst/>
          </a:prstGeom>
          <a:solidFill>
            <a:schemeClr val="accent1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91" tIns="45646" rIns="91291" bIns="45646" rtlCol="0" anchor="ctr"/>
          <a:lstStyle/>
          <a:p>
            <a:pPr algn="ctr" defTabSz="456453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530" y="4645574"/>
            <a:ext cx="9070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Package &amp; Productize APIs by creating Products and offer them to API Consumers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217" y="279287"/>
            <a:ext cx="3103339" cy="1707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6886" y="1051846"/>
            <a:ext cx="7078002" cy="3317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488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498428"/>
            <a:ext cx="9144000" cy="645072"/>
          </a:xfrm>
          <a:prstGeom prst="rect">
            <a:avLst/>
          </a:prstGeom>
          <a:solidFill>
            <a:schemeClr val="accent1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91" tIns="45646" rIns="91291" bIns="45646" rtlCol="0" anchor="ctr"/>
          <a:lstStyle/>
          <a:p>
            <a:pPr algn="ctr" defTabSz="456453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530" y="4645574"/>
            <a:ext cx="9070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Offer those Products through various Plans &amp; apply rate limits for consumption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088" y="312079"/>
            <a:ext cx="6758056" cy="1747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1978" y="1623203"/>
            <a:ext cx="7035800" cy="27466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5166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028471"/>
            <a:ext cx="9144000" cy="108726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Lifecycle Management, 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Plan Visibility &amp;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Subscription Management</a:t>
            </a:r>
            <a:endParaRPr lang="en-US" sz="20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498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498428"/>
            <a:ext cx="9144000" cy="645072"/>
          </a:xfrm>
          <a:prstGeom prst="rect">
            <a:avLst/>
          </a:prstGeom>
          <a:solidFill>
            <a:schemeClr val="accent1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91" tIns="45646" rIns="91291" bIns="45646" rtlCol="0" anchor="ctr"/>
          <a:lstStyle/>
          <a:p>
            <a:pPr algn="ctr" defTabSz="456453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530" y="4645574"/>
            <a:ext cx="9070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Stage products to catalog of choice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291" y="1340677"/>
            <a:ext cx="6795814" cy="16691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3697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1567219" y="2355852"/>
            <a:ext cx="1265237" cy="290513"/>
          </a:xfrm>
          <a:custGeom>
            <a:avLst/>
            <a:gdLst>
              <a:gd name="connsiteX0" fmla="*/ 0 w 1981200"/>
              <a:gd name="connsiteY0" fmla="*/ 307972 h 326078"/>
              <a:gd name="connsiteX1" fmla="*/ 609600 w 1981200"/>
              <a:gd name="connsiteY1" fmla="*/ 292732 h 326078"/>
              <a:gd name="connsiteX2" fmla="*/ 1310640 w 1981200"/>
              <a:gd name="connsiteY2" fmla="*/ 3172 h 326078"/>
              <a:gd name="connsiteX3" fmla="*/ 1981200 w 1981200"/>
              <a:gd name="connsiteY3" fmla="*/ 140332 h 3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1200" h="326078">
                <a:moveTo>
                  <a:pt x="0" y="307972"/>
                </a:moveTo>
                <a:cubicBezTo>
                  <a:pt x="195580" y="325752"/>
                  <a:pt x="391160" y="343532"/>
                  <a:pt x="609600" y="292732"/>
                </a:cubicBezTo>
                <a:cubicBezTo>
                  <a:pt x="828040" y="241932"/>
                  <a:pt x="1082040" y="28572"/>
                  <a:pt x="1310640" y="3172"/>
                </a:cubicBezTo>
                <a:cubicBezTo>
                  <a:pt x="1539240" y="-22228"/>
                  <a:pt x="1861820" y="112392"/>
                  <a:pt x="1981200" y="140332"/>
                </a:cubicBezTo>
              </a:path>
            </a:pathLst>
          </a:custGeom>
          <a:noFill/>
          <a:ln w="28575">
            <a:solidFill>
              <a:srgbClr val="4178BE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dirty="0">
              <a:solidFill>
                <a:srgbClr val="4178BE"/>
              </a:solidFill>
              <a:latin typeface="Calibri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586269" y="2574927"/>
            <a:ext cx="1266825" cy="290513"/>
          </a:xfrm>
          <a:custGeom>
            <a:avLst/>
            <a:gdLst>
              <a:gd name="connsiteX0" fmla="*/ 0 w 1981200"/>
              <a:gd name="connsiteY0" fmla="*/ 307972 h 326078"/>
              <a:gd name="connsiteX1" fmla="*/ 609600 w 1981200"/>
              <a:gd name="connsiteY1" fmla="*/ 292732 h 326078"/>
              <a:gd name="connsiteX2" fmla="*/ 1310640 w 1981200"/>
              <a:gd name="connsiteY2" fmla="*/ 3172 h 326078"/>
              <a:gd name="connsiteX3" fmla="*/ 1981200 w 1981200"/>
              <a:gd name="connsiteY3" fmla="*/ 140332 h 3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1200" h="326078">
                <a:moveTo>
                  <a:pt x="0" y="307972"/>
                </a:moveTo>
                <a:cubicBezTo>
                  <a:pt x="195580" y="325752"/>
                  <a:pt x="391160" y="343532"/>
                  <a:pt x="609600" y="292732"/>
                </a:cubicBezTo>
                <a:cubicBezTo>
                  <a:pt x="828040" y="241932"/>
                  <a:pt x="1082040" y="28572"/>
                  <a:pt x="1310640" y="3172"/>
                </a:cubicBezTo>
                <a:cubicBezTo>
                  <a:pt x="1539240" y="-22228"/>
                  <a:pt x="1861820" y="112392"/>
                  <a:pt x="1981200" y="140332"/>
                </a:cubicBezTo>
              </a:path>
            </a:pathLst>
          </a:custGeom>
          <a:noFill/>
          <a:ln w="28575">
            <a:solidFill>
              <a:srgbClr val="4178BE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dirty="0">
              <a:solidFill>
                <a:srgbClr val="4178BE"/>
              </a:solidFill>
              <a:latin typeface="Calibri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1606902" y="2794002"/>
            <a:ext cx="1265238" cy="290513"/>
          </a:xfrm>
          <a:custGeom>
            <a:avLst/>
            <a:gdLst>
              <a:gd name="connsiteX0" fmla="*/ 0 w 1981200"/>
              <a:gd name="connsiteY0" fmla="*/ 307972 h 326078"/>
              <a:gd name="connsiteX1" fmla="*/ 609600 w 1981200"/>
              <a:gd name="connsiteY1" fmla="*/ 292732 h 326078"/>
              <a:gd name="connsiteX2" fmla="*/ 1310640 w 1981200"/>
              <a:gd name="connsiteY2" fmla="*/ 3172 h 326078"/>
              <a:gd name="connsiteX3" fmla="*/ 1981200 w 1981200"/>
              <a:gd name="connsiteY3" fmla="*/ 140332 h 3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1200" h="326078">
                <a:moveTo>
                  <a:pt x="0" y="307972"/>
                </a:moveTo>
                <a:cubicBezTo>
                  <a:pt x="195580" y="325752"/>
                  <a:pt x="391160" y="343532"/>
                  <a:pt x="609600" y="292732"/>
                </a:cubicBezTo>
                <a:cubicBezTo>
                  <a:pt x="828040" y="241932"/>
                  <a:pt x="1082040" y="28572"/>
                  <a:pt x="1310640" y="3172"/>
                </a:cubicBezTo>
                <a:cubicBezTo>
                  <a:pt x="1539240" y="-22228"/>
                  <a:pt x="1861820" y="112392"/>
                  <a:pt x="1981200" y="140332"/>
                </a:cubicBezTo>
              </a:path>
            </a:pathLst>
          </a:custGeom>
          <a:noFill/>
          <a:ln w="28575">
            <a:solidFill>
              <a:srgbClr val="4178BE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dirty="0">
              <a:solidFill>
                <a:srgbClr val="4178BE"/>
              </a:solidFill>
              <a:latin typeface="Calibri"/>
            </a:endParaRPr>
          </a:p>
        </p:txBody>
      </p:sp>
      <p:pic>
        <p:nvPicPr>
          <p:cNvPr id="17" name="Picture 2" descr="C:\Mike\Connectivity Decks\API Discussion\images\Gears3.pn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981682" y="2334818"/>
            <a:ext cx="8794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Freeform 17"/>
          <p:cNvSpPr/>
          <p:nvPr/>
        </p:nvSpPr>
        <p:spPr>
          <a:xfrm>
            <a:off x="3757965" y="2455863"/>
            <a:ext cx="792162" cy="209550"/>
          </a:xfrm>
          <a:custGeom>
            <a:avLst/>
            <a:gdLst>
              <a:gd name="connsiteX0" fmla="*/ 0 w 1981200"/>
              <a:gd name="connsiteY0" fmla="*/ 307972 h 326078"/>
              <a:gd name="connsiteX1" fmla="*/ 609600 w 1981200"/>
              <a:gd name="connsiteY1" fmla="*/ 292732 h 326078"/>
              <a:gd name="connsiteX2" fmla="*/ 1310640 w 1981200"/>
              <a:gd name="connsiteY2" fmla="*/ 3172 h 326078"/>
              <a:gd name="connsiteX3" fmla="*/ 1981200 w 1981200"/>
              <a:gd name="connsiteY3" fmla="*/ 140332 h 3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1200" h="326078">
                <a:moveTo>
                  <a:pt x="0" y="307972"/>
                </a:moveTo>
                <a:cubicBezTo>
                  <a:pt x="195580" y="325752"/>
                  <a:pt x="391160" y="343532"/>
                  <a:pt x="609600" y="292732"/>
                </a:cubicBezTo>
                <a:cubicBezTo>
                  <a:pt x="828040" y="241932"/>
                  <a:pt x="1082040" y="28572"/>
                  <a:pt x="1310640" y="3172"/>
                </a:cubicBezTo>
                <a:cubicBezTo>
                  <a:pt x="1539240" y="-22228"/>
                  <a:pt x="1861820" y="112392"/>
                  <a:pt x="1981200" y="140332"/>
                </a:cubicBezTo>
              </a:path>
            </a:pathLst>
          </a:custGeom>
          <a:noFill/>
          <a:ln w="50800">
            <a:solidFill>
              <a:srgbClr val="4178BE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dirty="0">
              <a:solidFill>
                <a:srgbClr val="4178BE"/>
              </a:solidFill>
              <a:latin typeface="Calibri"/>
            </a:endParaRPr>
          </a:p>
        </p:txBody>
      </p:sp>
      <p:pic>
        <p:nvPicPr>
          <p:cNvPr id="19" name="Picture 4" descr="https://d30y9cdsu7xlg0.cloudfront.net/png/94090-200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285287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>
            <a:off x="4550705" y="2116933"/>
            <a:ext cx="966787" cy="967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Freeform 21"/>
          <p:cNvSpPr/>
          <p:nvPr/>
        </p:nvSpPr>
        <p:spPr>
          <a:xfrm>
            <a:off x="5559777" y="2411413"/>
            <a:ext cx="425450" cy="163512"/>
          </a:xfrm>
          <a:custGeom>
            <a:avLst/>
            <a:gdLst>
              <a:gd name="connsiteX0" fmla="*/ 0 w 1981200"/>
              <a:gd name="connsiteY0" fmla="*/ 307972 h 326078"/>
              <a:gd name="connsiteX1" fmla="*/ 609600 w 1981200"/>
              <a:gd name="connsiteY1" fmla="*/ 292732 h 326078"/>
              <a:gd name="connsiteX2" fmla="*/ 1310640 w 1981200"/>
              <a:gd name="connsiteY2" fmla="*/ 3172 h 326078"/>
              <a:gd name="connsiteX3" fmla="*/ 1981200 w 1981200"/>
              <a:gd name="connsiteY3" fmla="*/ 140332 h 3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1200" h="326078">
                <a:moveTo>
                  <a:pt x="0" y="307972"/>
                </a:moveTo>
                <a:cubicBezTo>
                  <a:pt x="195580" y="325752"/>
                  <a:pt x="391160" y="343532"/>
                  <a:pt x="609600" y="292732"/>
                </a:cubicBezTo>
                <a:cubicBezTo>
                  <a:pt x="828040" y="241932"/>
                  <a:pt x="1082040" y="28572"/>
                  <a:pt x="1310640" y="3172"/>
                </a:cubicBezTo>
                <a:cubicBezTo>
                  <a:pt x="1539240" y="-22228"/>
                  <a:pt x="1861820" y="112392"/>
                  <a:pt x="1981200" y="140332"/>
                </a:cubicBezTo>
              </a:path>
            </a:pathLst>
          </a:custGeom>
          <a:noFill/>
          <a:ln w="50800">
            <a:solidFill>
              <a:srgbClr val="4178BE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dirty="0">
              <a:solidFill>
                <a:srgbClr val="4178BE"/>
              </a:solidFill>
              <a:latin typeface="Calibri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7218365" y="2360615"/>
            <a:ext cx="623887" cy="192087"/>
          </a:xfrm>
          <a:custGeom>
            <a:avLst/>
            <a:gdLst>
              <a:gd name="connsiteX0" fmla="*/ 0 w 1981200"/>
              <a:gd name="connsiteY0" fmla="*/ 307972 h 326078"/>
              <a:gd name="connsiteX1" fmla="*/ 609600 w 1981200"/>
              <a:gd name="connsiteY1" fmla="*/ 292732 h 326078"/>
              <a:gd name="connsiteX2" fmla="*/ 1310640 w 1981200"/>
              <a:gd name="connsiteY2" fmla="*/ 3172 h 326078"/>
              <a:gd name="connsiteX3" fmla="*/ 1981200 w 1981200"/>
              <a:gd name="connsiteY3" fmla="*/ 140332 h 3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1200" h="326078">
                <a:moveTo>
                  <a:pt x="0" y="307972"/>
                </a:moveTo>
                <a:cubicBezTo>
                  <a:pt x="195580" y="325752"/>
                  <a:pt x="391160" y="343532"/>
                  <a:pt x="609600" y="292732"/>
                </a:cubicBezTo>
                <a:cubicBezTo>
                  <a:pt x="828040" y="241932"/>
                  <a:pt x="1082040" y="28572"/>
                  <a:pt x="1310640" y="3172"/>
                </a:cubicBezTo>
                <a:cubicBezTo>
                  <a:pt x="1539240" y="-22228"/>
                  <a:pt x="1861820" y="112392"/>
                  <a:pt x="1981200" y="140332"/>
                </a:cubicBezTo>
              </a:path>
            </a:pathLst>
          </a:custGeom>
          <a:noFill/>
          <a:ln w="50800">
            <a:solidFill>
              <a:srgbClr val="4178BE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 dirty="0">
              <a:solidFill>
                <a:srgbClr val="4178BE"/>
              </a:solidFill>
              <a:latin typeface="Calibri"/>
            </a:endParaRPr>
          </a:p>
        </p:txBody>
      </p:sp>
      <p:sp>
        <p:nvSpPr>
          <p:cNvPr id="16393" name="TextBox 12"/>
          <p:cNvSpPr txBox="1">
            <a:spLocks noChangeArrowheads="1"/>
          </p:cNvSpPr>
          <p:nvPr/>
        </p:nvSpPr>
        <p:spPr bwMode="auto">
          <a:xfrm>
            <a:off x="67384" y="3429001"/>
            <a:ext cx="168116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914400"/>
            <a:r>
              <a:rPr lang="en-US" altLang="zh-TW" sz="1800" dirty="0">
                <a:solidFill>
                  <a:schemeClr val="tx2"/>
                </a:solidFill>
                <a:latin typeface="Helvetica Neue Light" charset="0"/>
                <a:cs typeface="Helvetica Neue Light" charset="0"/>
              </a:rPr>
              <a:t>Existing Enterprise IT Investments</a:t>
            </a:r>
          </a:p>
        </p:txBody>
      </p:sp>
      <p:sp>
        <p:nvSpPr>
          <p:cNvPr id="16394" name="TextBox 19"/>
          <p:cNvSpPr txBox="1">
            <a:spLocks noChangeArrowheads="1"/>
          </p:cNvSpPr>
          <p:nvPr/>
        </p:nvSpPr>
        <p:spPr bwMode="auto">
          <a:xfrm>
            <a:off x="2611966" y="1633540"/>
            <a:ext cx="137318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914400"/>
            <a:r>
              <a:rPr lang="en-US" altLang="zh-TW" sz="1800" dirty="0">
                <a:solidFill>
                  <a:schemeClr val="tx2"/>
                </a:solidFill>
                <a:latin typeface="Helvetica Neue Light" charset="0"/>
                <a:cs typeface="Helvetica Neue Light" charset="0"/>
              </a:rPr>
              <a:t>Exposed as APIs</a:t>
            </a:r>
          </a:p>
        </p:txBody>
      </p:sp>
      <p:sp>
        <p:nvSpPr>
          <p:cNvPr id="16395" name="TextBox 21"/>
          <p:cNvSpPr txBox="1">
            <a:spLocks noChangeArrowheads="1"/>
          </p:cNvSpPr>
          <p:nvPr/>
        </p:nvSpPr>
        <p:spPr bwMode="auto">
          <a:xfrm>
            <a:off x="4202287" y="3429001"/>
            <a:ext cx="166528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914400"/>
            <a:r>
              <a:rPr lang="en-US" altLang="zh-TW" sz="1800" dirty="0">
                <a:solidFill>
                  <a:schemeClr val="tx2"/>
                </a:solidFill>
                <a:latin typeface="Helvetica Neue Light" charset="0"/>
                <a:cs typeface="Helvetica Neue Light" charset="0"/>
              </a:rPr>
              <a:t>Self Service Consumed by Developers</a:t>
            </a:r>
          </a:p>
        </p:txBody>
      </p:sp>
      <p:sp>
        <p:nvSpPr>
          <p:cNvPr id="16396" name="TextBox 22"/>
          <p:cNvSpPr txBox="1">
            <a:spLocks noChangeArrowheads="1"/>
          </p:cNvSpPr>
          <p:nvPr/>
        </p:nvSpPr>
        <p:spPr bwMode="auto">
          <a:xfrm>
            <a:off x="5707241" y="1350965"/>
            <a:ext cx="18129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914400"/>
            <a:r>
              <a:rPr lang="en-US" altLang="zh-TW" sz="1800" dirty="0">
                <a:solidFill>
                  <a:schemeClr val="tx2"/>
                </a:solidFill>
                <a:latin typeface="Helvetica Neue Light" charset="0"/>
                <a:cs typeface="Helvetica Neue Light" charset="0"/>
              </a:rPr>
              <a:t>To Develop Innovative Apps</a:t>
            </a:r>
          </a:p>
        </p:txBody>
      </p:sp>
      <p:sp>
        <p:nvSpPr>
          <p:cNvPr id="16397" name="TextBox 23"/>
          <p:cNvSpPr txBox="1">
            <a:spLocks noChangeArrowheads="1"/>
          </p:cNvSpPr>
          <p:nvPr/>
        </p:nvSpPr>
        <p:spPr bwMode="auto">
          <a:xfrm>
            <a:off x="7396163" y="3429002"/>
            <a:ext cx="17272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914400"/>
            <a:r>
              <a:rPr lang="en-US" altLang="zh-TW" sz="1800" dirty="0">
                <a:solidFill>
                  <a:schemeClr val="tx2"/>
                </a:solidFill>
                <a:latin typeface="Helvetica Neue Light" charset="0"/>
                <a:cs typeface="Helvetica Neue Light" charset="0"/>
              </a:rPr>
              <a:t>Delivering Differentiated </a:t>
            </a:r>
            <a:r>
              <a:rPr lang="en-US" altLang="zh-TW" sz="1800" dirty="0" smtClean="0">
                <a:solidFill>
                  <a:schemeClr val="tx2"/>
                </a:solidFill>
                <a:latin typeface="Helvetica Neue Light" charset="0"/>
                <a:cs typeface="Helvetica Neue Light" charset="0"/>
              </a:rPr>
              <a:t>B2C, B2B, B2E </a:t>
            </a:r>
            <a:r>
              <a:rPr lang="en-US" altLang="zh-TW" sz="1800" dirty="0">
                <a:solidFill>
                  <a:schemeClr val="tx2"/>
                </a:solidFill>
                <a:latin typeface="Helvetica Neue Light" charset="0"/>
                <a:cs typeface="Helvetica Neue Light" charset="0"/>
              </a:rPr>
              <a:t>Experiences</a:t>
            </a:r>
          </a:p>
        </p:txBody>
      </p:sp>
      <p:sp>
        <p:nvSpPr>
          <p:cNvPr id="3" name="Isosceles Triangle 2"/>
          <p:cNvSpPr/>
          <p:nvPr/>
        </p:nvSpPr>
        <p:spPr>
          <a:xfrm>
            <a:off x="341669" y="2052638"/>
            <a:ext cx="1101725" cy="458787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4178BE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17752" y="2580507"/>
            <a:ext cx="779768" cy="437935"/>
            <a:chOff x="2424405" y="4093806"/>
            <a:chExt cx="840058" cy="629816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" name="Rectangle 3"/>
            <p:cNvSpPr/>
            <p:nvPr/>
          </p:nvSpPr>
          <p:spPr>
            <a:xfrm>
              <a:off x="2424405" y="4093806"/>
              <a:ext cx="167924" cy="6298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4178BE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760472" y="4093806"/>
              <a:ext cx="167924" cy="6298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4178BE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096539" y="4093806"/>
              <a:ext cx="167924" cy="6298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4178BE"/>
                </a:solidFill>
              </a:endParaRPr>
            </a:p>
          </p:txBody>
        </p:sp>
      </p:grpSp>
      <p:sp>
        <p:nvSpPr>
          <p:cNvPr id="7" name="Snip Same Side Corner Rectangle 6"/>
          <p:cNvSpPr/>
          <p:nvPr/>
        </p:nvSpPr>
        <p:spPr>
          <a:xfrm>
            <a:off x="371827" y="3087688"/>
            <a:ext cx="1062038" cy="228600"/>
          </a:xfrm>
          <a:prstGeom prst="snip2SameRect">
            <a:avLst>
              <a:gd name="adj1" fmla="val 39741"/>
              <a:gd name="adj2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4178B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30552" y="2449513"/>
            <a:ext cx="82550" cy="762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4178BE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1367190" y="2449513"/>
            <a:ext cx="82550" cy="76200"/>
          </a:xfrm>
          <a:prstGeom prst="ellipse">
            <a:avLst/>
          </a:prstGeom>
          <a:solidFill>
            <a:srgbClr val="ADA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4178BE"/>
              </a:solidFill>
            </a:endParaRPr>
          </a:p>
        </p:txBody>
      </p:sp>
      <p:sp>
        <p:nvSpPr>
          <p:cNvPr id="32" name="Isosceles Triangle 31"/>
          <p:cNvSpPr/>
          <p:nvPr/>
        </p:nvSpPr>
        <p:spPr>
          <a:xfrm>
            <a:off x="349602" y="2063751"/>
            <a:ext cx="1017588" cy="458788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4178BE"/>
              </a:solidFill>
            </a:endParaRPr>
          </a:p>
        </p:txBody>
      </p:sp>
      <p:sp>
        <p:nvSpPr>
          <p:cNvPr id="33" name="Isosceles Triangle 32"/>
          <p:cNvSpPr/>
          <p:nvPr/>
        </p:nvSpPr>
        <p:spPr>
          <a:xfrm>
            <a:off x="338494" y="2014538"/>
            <a:ext cx="1017587" cy="457200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4178BE"/>
              </a:solidFill>
            </a:endParaRPr>
          </a:p>
        </p:txBody>
      </p:sp>
      <p:sp>
        <p:nvSpPr>
          <p:cNvPr id="34" name="Isosceles Triangle 33"/>
          <p:cNvSpPr/>
          <p:nvPr/>
        </p:nvSpPr>
        <p:spPr>
          <a:xfrm>
            <a:off x="424219" y="2009775"/>
            <a:ext cx="1017587" cy="458788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4178BE"/>
              </a:solidFill>
            </a:endParaRPr>
          </a:p>
        </p:txBody>
      </p:sp>
      <p:sp>
        <p:nvSpPr>
          <p:cNvPr id="35" name="Isosceles Triangle 34"/>
          <p:cNvSpPr/>
          <p:nvPr/>
        </p:nvSpPr>
        <p:spPr>
          <a:xfrm>
            <a:off x="408344" y="2063750"/>
            <a:ext cx="1019175" cy="457200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4178BE"/>
              </a:solidFill>
            </a:endParaRPr>
          </a:p>
        </p:txBody>
      </p:sp>
      <p:sp>
        <p:nvSpPr>
          <p:cNvPr id="36" name="Isosceles Triangle 35"/>
          <p:cNvSpPr/>
          <p:nvPr/>
        </p:nvSpPr>
        <p:spPr>
          <a:xfrm>
            <a:off x="382943" y="1971675"/>
            <a:ext cx="1017587" cy="458788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4178BE"/>
              </a:solidFill>
            </a:endParaRPr>
          </a:p>
        </p:txBody>
      </p:sp>
      <p:pic>
        <p:nvPicPr>
          <p:cNvPr id="16408" name="Picture 37"/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45260" y="1747838"/>
            <a:ext cx="87630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09" name="Title 1"/>
          <p:cNvSpPr>
            <a:spLocks noGrp="1"/>
          </p:cNvSpPr>
          <p:nvPr>
            <p:ph type="title"/>
          </p:nvPr>
        </p:nvSpPr>
        <p:spPr>
          <a:xfrm>
            <a:off x="293688" y="44451"/>
            <a:ext cx="8723312" cy="660400"/>
          </a:xfrm>
        </p:spPr>
        <p:txBody>
          <a:bodyPr/>
          <a:lstStyle/>
          <a:p>
            <a:r>
              <a:rPr lang="en-US" dirty="0">
                <a:solidFill>
                  <a:srgbClr val="4178BE"/>
                </a:solidFill>
                <a:latin typeface="Helvetica Neue Light" charset="0"/>
              </a:rPr>
              <a:t>API Economy Value Chain</a:t>
            </a:r>
          </a:p>
        </p:txBody>
      </p:sp>
      <p:pic>
        <p:nvPicPr>
          <p:cNvPr id="16410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2794" y="2244725"/>
            <a:ext cx="282575" cy="53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411" name="Group 38"/>
          <p:cNvGrpSpPr>
            <a:grpSpLocks/>
          </p:cNvGrpSpPr>
          <p:nvPr/>
        </p:nvGrpSpPr>
        <p:grpSpPr bwMode="auto">
          <a:xfrm>
            <a:off x="6161429" y="2655890"/>
            <a:ext cx="737932" cy="371475"/>
            <a:chOff x="6518615" y="876318"/>
            <a:chExt cx="821264" cy="371474"/>
          </a:xfrm>
        </p:grpSpPr>
        <p:grpSp>
          <p:nvGrpSpPr>
            <p:cNvPr id="16415" name="Group 250"/>
            <p:cNvGrpSpPr>
              <a:grpSpLocks/>
            </p:cNvGrpSpPr>
            <p:nvPr/>
          </p:nvGrpSpPr>
          <p:grpSpPr bwMode="auto">
            <a:xfrm>
              <a:off x="6518615" y="878697"/>
              <a:ext cx="386259" cy="265905"/>
              <a:chOff x="7418796" y="1787918"/>
              <a:chExt cx="442263" cy="337318"/>
            </a:xfrm>
          </p:grpSpPr>
          <p:sp>
            <p:nvSpPr>
              <p:cNvPr id="46" name="Teardrop 45"/>
              <p:cNvSpPr/>
              <p:nvPr/>
            </p:nvSpPr>
            <p:spPr bwMode="auto">
              <a:xfrm rot="10800000">
                <a:off x="7467346" y="1809064"/>
                <a:ext cx="305462" cy="316172"/>
              </a:xfrm>
              <a:prstGeom prst="teardrop">
                <a:avLst/>
              </a:prstGeom>
              <a:noFill/>
              <a:ln w="9525" cap="flat" cmpd="sng" algn="ctr">
                <a:solidFill>
                  <a:srgbClr val="777677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 defTabSz="914400">
                  <a:defRPr/>
                </a:pPr>
                <a:endParaRPr lang="en-US" sz="1100" dirty="0">
                  <a:solidFill>
                    <a:srgbClr val="959F9F"/>
                  </a:solidFill>
                  <a:latin typeface="Helvetica Neue"/>
                  <a:ea typeface="MS PGothic" charset="0"/>
                  <a:cs typeface="Helvetica Neue"/>
                </a:endParaRPr>
              </a:p>
            </p:txBody>
          </p:sp>
          <p:sp>
            <p:nvSpPr>
              <p:cNvPr id="16422" name="Rectangle 252"/>
              <p:cNvSpPr>
                <a:spLocks noChangeArrowheads="1"/>
              </p:cNvSpPr>
              <p:nvPr/>
            </p:nvSpPr>
            <p:spPr bwMode="auto">
              <a:xfrm>
                <a:off x="7418796" y="1787918"/>
                <a:ext cx="442263" cy="2928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solidFill>
                      <a:srgbClr val="959F9F"/>
                    </a:solidFill>
                    <a:latin typeface="Helvetica Neue" charset="0"/>
                    <a:cs typeface="Helvetica Neue" charset="0"/>
                  </a:rPr>
                  <a:t>TH</a:t>
                </a:r>
              </a:p>
            </p:txBody>
          </p:sp>
        </p:grpSp>
        <p:sp>
          <p:nvSpPr>
            <p:cNvPr id="16416" name="Oval Callout 254"/>
            <p:cNvSpPr>
              <a:spLocks noChangeArrowheads="1"/>
            </p:cNvSpPr>
            <p:nvPr/>
          </p:nvSpPr>
          <p:spPr bwMode="auto">
            <a:xfrm flipH="1">
              <a:off x="6989642" y="904298"/>
              <a:ext cx="265228" cy="239910"/>
            </a:xfrm>
            <a:prstGeom prst="wedgeEllipseCallout">
              <a:avLst>
                <a:gd name="adj1" fmla="val -20833"/>
                <a:gd name="adj2" fmla="val 62500"/>
              </a:avLst>
            </a:prstGeom>
            <a:solidFill>
              <a:srgbClr val="FFFFFF"/>
            </a:solidFill>
            <a:ln w="9525">
              <a:solidFill>
                <a:srgbClr val="6D7777"/>
              </a:solidFill>
              <a:round/>
              <a:headEnd/>
              <a:tailEnd/>
            </a:ln>
          </p:spPr>
          <p:txBody>
            <a:bodyPr/>
            <a:lstStyle/>
            <a:p>
              <a:pPr defTabSz="914400"/>
              <a:endParaRPr lang="en-US" sz="1100" dirty="0">
                <a:solidFill>
                  <a:srgbClr val="959F9F"/>
                </a:solidFill>
                <a:latin typeface="Helvetica Neue" charset="0"/>
                <a:cs typeface="MS PGothic" charset="0"/>
              </a:endParaRPr>
            </a:p>
          </p:txBody>
        </p:sp>
        <p:sp>
          <p:nvSpPr>
            <p:cNvPr id="16417" name="Rectangle 255"/>
            <p:cNvSpPr>
              <a:spLocks noChangeArrowheads="1"/>
            </p:cNvSpPr>
            <p:nvPr/>
          </p:nvSpPr>
          <p:spPr bwMode="auto">
            <a:xfrm>
              <a:off x="6948821" y="876318"/>
              <a:ext cx="391058" cy="230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900" dirty="0">
                  <a:solidFill>
                    <a:srgbClr val="959F9F"/>
                  </a:solidFill>
                  <a:latin typeface="Helvetica Neue" charset="0"/>
                  <a:cs typeface="Helvetica Neue" charset="0"/>
                </a:rPr>
                <a:t>GS</a:t>
              </a:r>
            </a:p>
          </p:txBody>
        </p:sp>
        <p:grpSp>
          <p:nvGrpSpPr>
            <p:cNvPr id="16418" name="Group 256"/>
            <p:cNvGrpSpPr>
              <a:grpSpLocks/>
            </p:cNvGrpSpPr>
            <p:nvPr/>
          </p:nvGrpSpPr>
          <p:grpSpPr bwMode="auto">
            <a:xfrm>
              <a:off x="6774212" y="981092"/>
              <a:ext cx="331525" cy="266700"/>
              <a:chOff x="7682989" y="1947446"/>
              <a:chExt cx="381363" cy="338554"/>
            </a:xfrm>
          </p:grpSpPr>
          <p:sp>
            <p:nvSpPr>
              <p:cNvPr id="16419" name="Plaque 257"/>
              <p:cNvSpPr>
                <a:spLocks noChangeArrowheads="1"/>
              </p:cNvSpPr>
              <p:nvPr/>
            </p:nvSpPr>
            <p:spPr bwMode="auto">
              <a:xfrm>
                <a:off x="7696200" y="1981200"/>
                <a:ext cx="304800" cy="304800"/>
              </a:xfrm>
              <a:prstGeom prst="plaque">
                <a:avLst>
                  <a:gd name="adj" fmla="val 29167"/>
                </a:avLst>
              </a:prstGeom>
              <a:solidFill>
                <a:srgbClr val="FFFFFF"/>
              </a:solidFill>
              <a:ln w="9525">
                <a:solidFill>
                  <a:srgbClr val="6D777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914400"/>
                <a:endParaRPr lang="en-US" sz="1100" dirty="0">
                  <a:solidFill>
                    <a:srgbClr val="959F9F"/>
                  </a:solidFill>
                  <a:latin typeface="Helvetica Neue" charset="0"/>
                  <a:cs typeface="MS PGothic" charset="0"/>
                </a:endParaRPr>
              </a:p>
            </p:txBody>
          </p:sp>
          <p:sp>
            <p:nvSpPr>
              <p:cNvPr id="16420" name="Rectangle 258"/>
              <p:cNvSpPr>
                <a:spLocks noChangeArrowheads="1"/>
              </p:cNvSpPr>
              <p:nvPr/>
            </p:nvSpPr>
            <p:spPr bwMode="auto">
              <a:xfrm>
                <a:off x="7682989" y="1947446"/>
                <a:ext cx="381363" cy="2930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solidFill>
                      <a:srgbClr val="959F9F"/>
                    </a:solidFill>
                    <a:latin typeface="Helvetica Neue" charset="0"/>
                    <a:cs typeface="Helvetica Neue" charset="0"/>
                  </a:rPr>
                  <a:t>IN</a:t>
                </a:r>
              </a:p>
            </p:txBody>
          </p:sp>
        </p:grpSp>
      </p:grpSp>
      <p:grpSp>
        <p:nvGrpSpPr>
          <p:cNvPr id="16412" name="Group 47"/>
          <p:cNvGrpSpPr>
            <a:grpSpLocks/>
          </p:cNvGrpSpPr>
          <p:nvPr/>
        </p:nvGrpSpPr>
        <p:grpSpPr bwMode="auto">
          <a:xfrm>
            <a:off x="6161444" y="2273300"/>
            <a:ext cx="650875" cy="350838"/>
            <a:chOff x="8353724" y="841954"/>
            <a:chExt cx="649802" cy="350400"/>
          </a:xfrm>
        </p:grpSpPr>
        <p:sp>
          <p:nvSpPr>
            <p:cNvPr id="49" name="Rounded Rectangle 48"/>
            <p:cNvSpPr/>
            <p:nvPr/>
          </p:nvSpPr>
          <p:spPr>
            <a:xfrm>
              <a:off x="8358478" y="841954"/>
              <a:ext cx="530936" cy="350400"/>
            </a:xfrm>
            <a:prstGeom prst="roundRect">
              <a:avLst/>
            </a:prstGeom>
            <a:noFill/>
            <a:ln w="12700" cmpd="sng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16414" name="TextBox 49"/>
            <p:cNvSpPr txBox="1">
              <a:spLocks noChangeArrowheads="1"/>
            </p:cNvSpPr>
            <p:nvPr/>
          </p:nvSpPr>
          <p:spPr bwMode="auto">
            <a:xfrm>
              <a:off x="8353724" y="866383"/>
              <a:ext cx="649802" cy="276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 dirty="0">
                  <a:solidFill>
                    <a:schemeClr val="accent2"/>
                  </a:solidFill>
                </a:rPr>
                <a:t>www</a:t>
              </a:r>
              <a:endParaRPr lang="en-US" sz="1600" dirty="0"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498428"/>
            <a:ext cx="9144000" cy="645072"/>
          </a:xfrm>
          <a:prstGeom prst="rect">
            <a:avLst/>
          </a:prstGeom>
          <a:solidFill>
            <a:schemeClr val="accent1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91" tIns="45646" rIns="91291" bIns="45646" rtlCol="0" anchor="ctr"/>
          <a:lstStyle/>
          <a:p>
            <a:pPr algn="ctr" defTabSz="456453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530" y="4645574"/>
            <a:ext cx="9070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Control Visibility &amp; </a:t>
            </a:r>
            <a:r>
              <a:rPr lang="en-US" dirty="0" err="1" smtClean="0">
                <a:solidFill>
                  <a:schemeClr val="bg1"/>
                </a:solidFill>
              </a:rPr>
              <a:t>Subscribability</a:t>
            </a:r>
            <a:r>
              <a:rPr lang="en-US" dirty="0" smtClean="0">
                <a:solidFill>
                  <a:schemeClr val="bg1"/>
                </a:solidFill>
              </a:rPr>
              <a:t> of the API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586" y="1183501"/>
            <a:ext cx="7215809" cy="1910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845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498428"/>
            <a:ext cx="9144000" cy="645072"/>
          </a:xfrm>
          <a:prstGeom prst="rect">
            <a:avLst/>
          </a:prstGeom>
          <a:solidFill>
            <a:schemeClr val="accent1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91" tIns="45646" rIns="91291" bIns="45646" rtlCol="0" anchor="ctr"/>
          <a:lstStyle/>
          <a:p>
            <a:pPr algn="ctr" defTabSz="456453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530" y="4645574"/>
            <a:ext cx="9070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Manage Lifecycle of the API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779" y="89448"/>
            <a:ext cx="7391400" cy="2817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9572" y="2438740"/>
            <a:ext cx="6438900" cy="19310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137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028471"/>
            <a:ext cx="9144000" cy="108726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API Provider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i="1" dirty="0" smtClean="0">
                <a:solidFill>
                  <a:schemeClr val="tx1"/>
                </a:solidFill>
              </a:rPr>
              <a:t>user management</a:t>
            </a:r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02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028471"/>
            <a:ext cx="9144000" cy="108726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Analytics</a:t>
            </a:r>
            <a:endParaRPr lang="en-US" sz="20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93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498428"/>
            <a:ext cx="9144000" cy="645072"/>
          </a:xfrm>
          <a:prstGeom prst="rect">
            <a:avLst/>
          </a:prstGeom>
          <a:solidFill>
            <a:schemeClr val="accent1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91" tIns="45646" rIns="91291" bIns="45646" rtlCol="0" anchor="ctr"/>
          <a:lstStyle/>
          <a:p>
            <a:pPr algn="ctr" defTabSz="456453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530" y="4645574"/>
            <a:ext cx="9070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Analyze &amp; understand the most active APIs and Products</a:t>
            </a:r>
          </a:p>
        </p:txBody>
      </p:sp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698" y="141999"/>
            <a:ext cx="7533161" cy="4227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8903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498428"/>
            <a:ext cx="9144000" cy="645072"/>
          </a:xfrm>
          <a:prstGeom prst="rect">
            <a:avLst/>
          </a:prstGeom>
          <a:solidFill>
            <a:schemeClr val="accent1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91" tIns="45646" rIns="91291" bIns="45646" rtlCol="0" anchor="ctr"/>
          <a:lstStyle/>
          <a:p>
            <a:pPr algn="ctr" defTabSz="456453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530" y="4645574"/>
            <a:ext cx="9070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Analyze error rates &amp; response times to understand SLA adherence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818" y="153798"/>
            <a:ext cx="7362168" cy="4190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7117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498428"/>
            <a:ext cx="9144000" cy="645072"/>
          </a:xfrm>
          <a:prstGeom prst="rect">
            <a:avLst/>
          </a:prstGeom>
          <a:solidFill>
            <a:schemeClr val="accent1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91" tIns="45646" rIns="91291" bIns="45646" rtlCol="0" anchor="ctr"/>
          <a:lstStyle/>
          <a:p>
            <a:pPr algn="ctr" defTabSz="456453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530" y="4645574"/>
            <a:ext cx="9070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Analyze &amp; Understand API call volume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151" y="246383"/>
            <a:ext cx="7809186" cy="4005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7081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028471"/>
            <a:ext cx="9144000" cy="108726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Developer Portal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i="1" dirty="0" smtClean="0">
                <a:solidFill>
                  <a:schemeClr val="tx1"/>
                </a:solidFill>
              </a:rPr>
              <a:t>for API Consumers</a:t>
            </a:r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972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498428"/>
            <a:ext cx="9144000" cy="645072"/>
          </a:xfrm>
          <a:prstGeom prst="rect">
            <a:avLst/>
          </a:prstGeom>
          <a:solidFill>
            <a:schemeClr val="accent1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91" tIns="45646" rIns="91291" bIns="45646" rtlCol="0" anchor="ctr"/>
          <a:lstStyle/>
          <a:p>
            <a:pPr algn="ctr" defTabSz="456453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530" y="4498434"/>
            <a:ext cx="9070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Provide a self-service, company-branded developer portal to your API </a:t>
            </a:r>
            <a:r>
              <a:rPr lang="en-US" dirty="0" smtClean="0">
                <a:solidFill>
                  <a:schemeClr val="bg1"/>
                </a:solidFill>
              </a:rPr>
              <a:t>consumers/subscribers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766" y="350523"/>
            <a:ext cx="7409793" cy="36339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45863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498428"/>
            <a:ext cx="9144000" cy="645072"/>
          </a:xfrm>
          <a:prstGeom prst="rect">
            <a:avLst/>
          </a:prstGeom>
          <a:solidFill>
            <a:schemeClr val="accent1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91" tIns="45646" rIns="91291" bIns="45646" rtlCol="0" anchor="ctr"/>
          <a:lstStyle/>
          <a:p>
            <a:pPr algn="ctr" defTabSz="456453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530" y="4498434"/>
            <a:ext cx="9070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Provide a self-service, company-branded developer portal to your API </a:t>
            </a:r>
            <a:r>
              <a:rPr lang="en-US" dirty="0" smtClean="0">
                <a:solidFill>
                  <a:schemeClr val="bg1"/>
                </a:solidFill>
              </a:rPr>
              <a:t>consumers/subscribers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828" y="374645"/>
            <a:ext cx="7620000" cy="37491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1294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7" name="Group 12"/>
          <p:cNvGrpSpPr>
            <a:grpSpLocks/>
          </p:cNvGrpSpPr>
          <p:nvPr/>
        </p:nvGrpSpPr>
        <p:grpSpPr bwMode="auto">
          <a:xfrm>
            <a:off x="196850" y="1254125"/>
            <a:ext cx="8788400" cy="3257550"/>
            <a:chOff x="825053" y="1456418"/>
            <a:chExt cx="10655460" cy="5220838"/>
          </a:xfrm>
        </p:grpSpPr>
        <p:sp>
          <p:nvSpPr>
            <p:cNvPr id="3" name="Freeform 58"/>
            <p:cNvSpPr>
              <a:spLocks/>
            </p:cNvSpPr>
            <p:nvPr/>
          </p:nvSpPr>
          <p:spPr bwMode="auto">
            <a:xfrm rot="14055261">
              <a:off x="1836908" y="1961272"/>
              <a:ext cx="3862199" cy="2852491"/>
            </a:xfrm>
            <a:custGeom>
              <a:avLst/>
              <a:gdLst>
                <a:gd name="T0" fmla="*/ 78185 w 2213994"/>
                <a:gd name="T1" fmla="*/ 38120 h 2180359"/>
                <a:gd name="T2" fmla="*/ 32977 w 2213994"/>
                <a:gd name="T3" fmla="*/ 91489 h 2180359"/>
                <a:gd name="T4" fmla="*/ 78185 w 2213994"/>
                <a:gd name="T5" fmla="*/ 144857 h 2180359"/>
                <a:gd name="T6" fmla="*/ 123392 w 2213994"/>
                <a:gd name="T7" fmla="*/ 91489 h 2180359"/>
                <a:gd name="T8" fmla="*/ 78185 w 2213994"/>
                <a:gd name="T9" fmla="*/ 38120 h 2180359"/>
                <a:gd name="T10" fmla="*/ 71782 w 2213994"/>
                <a:gd name="T11" fmla="*/ 0 h 2180359"/>
                <a:gd name="T12" fmla="*/ 84587 w 2213994"/>
                <a:gd name="T13" fmla="*/ 0 h 2180359"/>
                <a:gd name="T14" fmla="*/ 87371 w 2213994"/>
                <a:gd name="T15" fmla="*/ 18454 h 2180359"/>
                <a:gd name="T16" fmla="*/ 111306 w 2213994"/>
                <a:gd name="T17" fmla="*/ 28639 h 2180359"/>
                <a:gd name="T18" fmla="*/ 123586 w 2213994"/>
                <a:gd name="T19" fmla="*/ 16593 h 2180359"/>
                <a:gd name="T20" fmla="*/ 133395 w 2213994"/>
                <a:gd name="T21" fmla="*/ 26216 h 2180359"/>
                <a:gd name="T22" fmla="*/ 125381 w 2213994"/>
                <a:gd name="T23" fmla="*/ 42443 h 2180359"/>
                <a:gd name="T24" fmla="*/ 138115 w 2213994"/>
                <a:gd name="T25" fmla="*/ 68231 h 2180359"/>
                <a:gd name="T26" fmla="*/ 154145 w 2213994"/>
                <a:gd name="T27" fmla="*/ 68231 h 2180359"/>
                <a:gd name="T28" fmla="*/ 156369 w 2213994"/>
                <a:gd name="T29" fmla="*/ 82972 h 2180359"/>
                <a:gd name="T30" fmla="*/ 141305 w 2213994"/>
                <a:gd name="T31" fmla="*/ 89381 h 2180359"/>
                <a:gd name="T32" fmla="*/ 136883 w 2213994"/>
                <a:gd name="T33" fmla="*/ 118705 h 2180359"/>
                <a:gd name="T34" fmla="*/ 149163 w 2213994"/>
                <a:gd name="T35" fmla="*/ 130750 h 2180359"/>
                <a:gd name="T36" fmla="*/ 142760 w 2213994"/>
                <a:gd name="T37" fmla="*/ 143714 h 2180359"/>
                <a:gd name="T38" fmla="*/ 127696 w 2213994"/>
                <a:gd name="T39" fmla="*/ 137305 h 2180359"/>
                <a:gd name="T40" fmla="*/ 108184 w 2213994"/>
                <a:gd name="T41" fmla="*/ 156444 h 2180359"/>
                <a:gd name="T42" fmla="*/ 110969 w 2213994"/>
                <a:gd name="T43" fmla="*/ 174899 h 2180359"/>
                <a:gd name="T44" fmla="*/ 98935 w 2213994"/>
                <a:gd name="T45" fmla="*/ 180019 h 2180359"/>
                <a:gd name="T46" fmla="*/ 90920 w 2213994"/>
                <a:gd name="T47" fmla="*/ 163791 h 2180359"/>
                <a:gd name="T48" fmla="*/ 65449 w 2213994"/>
                <a:gd name="T49" fmla="*/ 163791 h 2180359"/>
                <a:gd name="T50" fmla="*/ 57434 w 2213994"/>
                <a:gd name="T51" fmla="*/ 180019 h 2180359"/>
                <a:gd name="T52" fmla="*/ 45401 w 2213994"/>
                <a:gd name="T53" fmla="*/ 174899 h 2180359"/>
                <a:gd name="T54" fmla="*/ 48185 w 2213994"/>
                <a:gd name="T55" fmla="*/ 156444 h 2180359"/>
                <a:gd name="T56" fmla="*/ 28673 w 2213994"/>
                <a:gd name="T57" fmla="*/ 137305 h 2180359"/>
                <a:gd name="T58" fmla="*/ 13609 w 2213994"/>
                <a:gd name="T59" fmla="*/ 143714 h 2180359"/>
                <a:gd name="T60" fmla="*/ 7207 w 2213994"/>
                <a:gd name="T61" fmla="*/ 130750 h 2180359"/>
                <a:gd name="T62" fmla="*/ 19486 w 2213994"/>
                <a:gd name="T63" fmla="*/ 118705 h 2180359"/>
                <a:gd name="T64" fmla="*/ 15064 w 2213994"/>
                <a:gd name="T65" fmla="*/ 89381 h 2180359"/>
                <a:gd name="T66" fmla="*/ 0 w 2213994"/>
                <a:gd name="T67" fmla="*/ 82972 h 2180359"/>
                <a:gd name="T68" fmla="*/ 2224 w 2213994"/>
                <a:gd name="T69" fmla="*/ 68231 h 2180359"/>
                <a:gd name="T70" fmla="*/ 18254 w 2213994"/>
                <a:gd name="T71" fmla="*/ 68231 h 2180359"/>
                <a:gd name="T72" fmla="*/ 30989 w 2213994"/>
                <a:gd name="T73" fmla="*/ 42443 h 2180359"/>
                <a:gd name="T74" fmla="*/ 22974 w 2213994"/>
                <a:gd name="T75" fmla="*/ 26216 h 2180359"/>
                <a:gd name="T76" fmla="*/ 32784 w 2213994"/>
                <a:gd name="T77" fmla="*/ 16593 h 2180359"/>
                <a:gd name="T78" fmla="*/ 45063 w 2213994"/>
                <a:gd name="T79" fmla="*/ 28639 h 2180359"/>
                <a:gd name="T80" fmla="*/ 68999 w 2213994"/>
                <a:gd name="T81" fmla="*/ 18454 h 218035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213994" h="2180359">
                  <a:moveTo>
                    <a:pt x="1106997" y="461703"/>
                  </a:moveTo>
                  <a:cubicBezTo>
                    <a:pt x="753491" y="461703"/>
                    <a:pt x="466917" y="751100"/>
                    <a:pt x="466917" y="1108090"/>
                  </a:cubicBezTo>
                  <a:cubicBezTo>
                    <a:pt x="466917" y="1465080"/>
                    <a:pt x="753491" y="1754477"/>
                    <a:pt x="1106997" y="1754477"/>
                  </a:cubicBezTo>
                  <a:cubicBezTo>
                    <a:pt x="1460503" y="1754477"/>
                    <a:pt x="1747077" y="1465080"/>
                    <a:pt x="1747077" y="1108090"/>
                  </a:cubicBezTo>
                  <a:cubicBezTo>
                    <a:pt x="1747077" y="751100"/>
                    <a:pt x="1460503" y="461703"/>
                    <a:pt x="1106997" y="461703"/>
                  </a:cubicBezTo>
                  <a:close/>
                  <a:moveTo>
                    <a:pt x="1016339" y="0"/>
                  </a:moveTo>
                  <a:lnTo>
                    <a:pt x="1197655" y="0"/>
                  </a:lnTo>
                  <a:lnTo>
                    <a:pt x="1237062" y="223520"/>
                  </a:lnTo>
                  <a:cubicBezTo>
                    <a:pt x="1357231" y="241189"/>
                    <a:pt x="1472539" y="283158"/>
                    <a:pt x="1575952" y="346866"/>
                  </a:cubicBezTo>
                  <a:lnTo>
                    <a:pt x="1749815" y="200970"/>
                  </a:lnTo>
                  <a:lnTo>
                    <a:pt x="1888711" y="317518"/>
                  </a:lnTo>
                  <a:lnTo>
                    <a:pt x="1775222" y="514074"/>
                  </a:lnTo>
                  <a:cubicBezTo>
                    <a:pt x="1855919" y="604853"/>
                    <a:pt x="1917273" y="711121"/>
                    <a:pt x="1955541" y="826396"/>
                  </a:cubicBezTo>
                  <a:lnTo>
                    <a:pt x="2182509" y="826390"/>
                  </a:lnTo>
                  <a:lnTo>
                    <a:pt x="2213994" y="1004952"/>
                  </a:lnTo>
                  <a:lnTo>
                    <a:pt x="2000713" y="1082574"/>
                  </a:lnTo>
                  <a:cubicBezTo>
                    <a:pt x="2004179" y="1203985"/>
                    <a:pt x="1982871" y="1324830"/>
                    <a:pt x="1938089" y="1437734"/>
                  </a:cubicBezTo>
                  <a:lnTo>
                    <a:pt x="2111959" y="1583621"/>
                  </a:lnTo>
                  <a:lnTo>
                    <a:pt x="2021301" y="1740646"/>
                  </a:lnTo>
                  <a:lnTo>
                    <a:pt x="1808024" y="1663013"/>
                  </a:lnTo>
                  <a:cubicBezTo>
                    <a:pt x="1732638" y="1758248"/>
                    <a:pt x="1638637" y="1837123"/>
                    <a:pt x="1531759" y="1894827"/>
                  </a:cubicBezTo>
                  <a:lnTo>
                    <a:pt x="1571177" y="2118345"/>
                  </a:lnTo>
                  <a:lnTo>
                    <a:pt x="1400795" y="2180359"/>
                  </a:lnTo>
                  <a:lnTo>
                    <a:pt x="1287316" y="1983797"/>
                  </a:lnTo>
                  <a:cubicBezTo>
                    <a:pt x="1168351" y="2008293"/>
                    <a:pt x="1045642" y="2008293"/>
                    <a:pt x="926677" y="1983797"/>
                  </a:cubicBezTo>
                  <a:lnTo>
                    <a:pt x="813199" y="2180359"/>
                  </a:lnTo>
                  <a:lnTo>
                    <a:pt x="642817" y="2118345"/>
                  </a:lnTo>
                  <a:lnTo>
                    <a:pt x="682236" y="1894827"/>
                  </a:lnTo>
                  <a:cubicBezTo>
                    <a:pt x="575358" y="1837123"/>
                    <a:pt x="481357" y="1758247"/>
                    <a:pt x="405971" y="1663013"/>
                  </a:cubicBezTo>
                  <a:lnTo>
                    <a:pt x="192693" y="1740646"/>
                  </a:lnTo>
                  <a:lnTo>
                    <a:pt x="102035" y="1583621"/>
                  </a:lnTo>
                  <a:lnTo>
                    <a:pt x="275905" y="1437734"/>
                  </a:lnTo>
                  <a:cubicBezTo>
                    <a:pt x="231123" y="1324830"/>
                    <a:pt x="209814" y="1203985"/>
                    <a:pt x="213281" y="1082574"/>
                  </a:cubicBezTo>
                  <a:lnTo>
                    <a:pt x="0" y="1004952"/>
                  </a:lnTo>
                  <a:lnTo>
                    <a:pt x="31485" y="826390"/>
                  </a:lnTo>
                  <a:lnTo>
                    <a:pt x="258452" y="826396"/>
                  </a:lnTo>
                  <a:cubicBezTo>
                    <a:pt x="296720" y="711121"/>
                    <a:pt x="358074" y="604852"/>
                    <a:pt x="438771" y="514074"/>
                  </a:cubicBezTo>
                  <a:lnTo>
                    <a:pt x="325283" y="317518"/>
                  </a:lnTo>
                  <a:lnTo>
                    <a:pt x="464179" y="200970"/>
                  </a:lnTo>
                  <a:lnTo>
                    <a:pt x="638042" y="346866"/>
                  </a:lnTo>
                  <a:cubicBezTo>
                    <a:pt x="741454" y="283158"/>
                    <a:pt x="856763" y="241190"/>
                    <a:pt x="976932" y="223520"/>
                  </a:cubicBezTo>
                  <a:lnTo>
                    <a:pt x="1016339" y="0"/>
                  </a:lnTo>
                  <a:close/>
                </a:path>
              </a:pathLst>
            </a:custGeom>
            <a:solidFill>
              <a:srgbClr val="00659D"/>
            </a:solidFill>
            <a:ln>
              <a:noFill/>
            </a:ln>
          </p:spPr>
          <p:txBody>
            <a:bodyPr lIns="121883" tIns="60941" rIns="121883" bIns="60941" anchor="ctr"/>
            <a:lstStyle/>
            <a:p>
              <a:pPr>
                <a:defRPr/>
              </a:pPr>
              <a:endParaRPr lang="en-US" dirty="0">
                <a:solidFill>
                  <a:prstClr val="black"/>
                </a:solidFill>
                <a:latin typeface="Calibri"/>
                <a:ea typeface="新細明體" charset="-120"/>
                <a:cs typeface="+mn-cs"/>
              </a:endParaRPr>
            </a:p>
          </p:txBody>
        </p:sp>
        <p:sp>
          <p:nvSpPr>
            <p:cNvPr id="4" name="Shape 3"/>
            <p:cNvSpPr/>
            <p:nvPr/>
          </p:nvSpPr>
          <p:spPr>
            <a:xfrm rot="20573029">
              <a:off x="6553133" y="1644694"/>
              <a:ext cx="3999647" cy="5032562"/>
            </a:xfrm>
            <a:prstGeom prst="gear9">
              <a:avLst/>
            </a:prstGeom>
            <a:solidFill>
              <a:srgbClr val="00B2EE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Freeform 4"/>
            <p:cNvSpPr/>
            <p:nvPr/>
          </p:nvSpPr>
          <p:spPr bwMode="auto">
            <a:xfrm rot="918722">
              <a:off x="5350160" y="2552998"/>
              <a:ext cx="1100962" cy="1455321"/>
            </a:xfrm>
            <a:custGeom>
              <a:avLst/>
              <a:gdLst>
                <a:gd name="connsiteX0" fmla="*/ 898530 w 2043553"/>
                <a:gd name="connsiteY0" fmla="*/ 0 h 2217379"/>
                <a:gd name="connsiteX1" fmla="*/ 1145023 w 2043553"/>
                <a:gd name="connsiteY1" fmla="*/ 0 h 2217379"/>
                <a:gd name="connsiteX2" fmla="*/ 1225073 w 2043553"/>
                <a:gd name="connsiteY2" fmla="*/ 340541 h 2217379"/>
                <a:gd name="connsiteX3" fmla="*/ 1506284 w 2043553"/>
                <a:gd name="connsiteY3" fmla="*/ 478900 h 2217379"/>
                <a:gd name="connsiteX4" fmla="*/ 1585366 w 2043553"/>
                <a:gd name="connsiteY4" fmla="*/ 548555 h 2217379"/>
                <a:gd name="connsiteX5" fmla="*/ 1920307 w 2043553"/>
                <a:gd name="connsiteY5" fmla="*/ 447611 h 2217379"/>
                <a:gd name="connsiteX6" fmla="*/ 2043553 w 2043553"/>
                <a:gd name="connsiteY6" fmla="*/ 661079 h 2217379"/>
                <a:gd name="connsiteX7" fmla="*/ 1788661 w 2043553"/>
                <a:gd name="connsiteY7" fmla="*/ 900675 h 2217379"/>
                <a:gd name="connsiteX8" fmla="*/ 1788661 w 2043553"/>
                <a:gd name="connsiteY8" fmla="*/ 1316705 h 2217379"/>
                <a:gd name="connsiteX9" fmla="*/ 2043553 w 2043553"/>
                <a:gd name="connsiteY9" fmla="*/ 1556300 h 2217379"/>
                <a:gd name="connsiteX10" fmla="*/ 1920307 w 2043553"/>
                <a:gd name="connsiteY10" fmla="*/ 1769768 h 2217379"/>
                <a:gd name="connsiteX11" fmla="*/ 1585365 w 2043553"/>
                <a:gd name="connsiteY11" fmla="*/ 1668824 h 2217379"/>
                <a:gd name="connsiteX12" fmla="*/ 1225072 w 2043553"/>
                <a:gd name="connsiteY12" fmla="*/ 1876838 h 2217379"/>
                <a:gd name="connsiteX13" fmla="*/ 1145023 w 2043553"/>
                <a:gd name="connsiteY13" fmla="*/ 2217379 h 2217379"/>
                <a:gd name="connsiteX14" fmla="*/ 898530 w 2043553"/>
                <a:gd name="connsiteY14" fmla="*/ 2217379 h 2217379"/>
                <a:gd name="connsiteX15" fmla="*/ 818480 w 2043553"/>
                <a:gd name="connsiteY15" fmla="*/ 1876838 h 2217379"/>
                <a:gd name="connsiteX16" fmla="*/ 458187 w 2043553"/>
                <a:gd name="connsiteY16" fmla="*/ 1668824 h 2217379"/>
                <a:gd name="connsiteX17" fmla="*/ 123247 w 2043553"/>
                <a:gd name="connsiteY17" fmla="*/ 1769768 h 2217379"/>
                <a:gd name="connsiteX18" fmla="*/ 0 w 2043553"/>
                <a:gd name="connsiteY18" fmla="*/ 1556300 h 2217379"/>
                <a:gd name="connsiteX19" fmla="*/ 254892 w 2043553"/>
                <a:gd name="connsiteY19" fmla="*/ 1316704 h 2217379"/>
                <a:gd name="connsiteX20" fmla="*/ 254892 w 2043553"/>
                <a:gd name="connsiteY20" fmla="*/ 900674 h 2217379"/>
                <a:gd name="connsiteX21" fmla="*/ 0 w 2043553"/>
                <a:gd name="connsiteY21" fmla="*/ 661079 h 2217379"/>
                <a:gd name="connsiteX22" fmla="*/ 123247 w 2043553"/>
                <a:gd name="connsiteY22" fmla="*/ 447611 h 2217379"/>
                <a:gd name="connsiteX23" fmla="*/ 458189 w 2043553"/>
                <a:gd name="connsiteY23" fmla="*/ 548555 h 2217379"/>
                <a:gd name="connsiteX24" fmla="*/ 818481 w 2043553"/>
                <a:gd name="connsiteY24" fmla="*/ 340541 h 2217379"/>
                <a:gd name="connsiteX25" fmla="*/ 898530 w 2043553"/>
                <a:gd name="connsiteY25" fmla="*/ 0 h 2217379"/>
                <a:gd name="connsiteX26" fmla="*/ 1022727 w 2043553"/>
                <a:gd name="connsiteY26" fmla="*/ 521665 h 2217379"/>
                <a:gd name="connsiteX27" fmla="*/ 435703 w 2043553"/>
                <a:gd name="connsiteY27" fmla="*/ 1108689 h 2217379"/>
                <a:gd name="connsiteX28" fmla="*/ 1022727 w 2043553"/>
                <a:gd name="connsiteY28" fmla="*/ 1695713 h 2217379"/>
                <a:gd name="connsiteX29" fmla="*/ 1609751 w 2043553"/>
                <a:gd name="connsiteY29" fmla="*/ 1108689 h 2217379"/>
                <a:gd name="connsiteX30" fmla="*/ 1022727 w 2043553"/>
                <a:gd name="connsiteY30" fmla="*/ 521665 h 22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043553" h="2217379">
                  <a:moveTo>
                    <a:pt x="898530" y="0"/>
                  </a:moveTo>
                  <a:lnTo>
                    <a:pt x="1145023" y="0"/>
                  </a:lnTo>
                  <a:lnTo>
                    <a:pt x="1225073" y="340541"/>
                  </a:lnTo>
                  <a:cubicBezTo>
                    <a:pt x="1327403" y="367623"/>
                    <a:pt x="1422939" y="414782"/>
                    <a:pt x="1506284" y="478900"/>
                  </a:cubicBezTo>
                  <a:lnTo>
                    <a:pt x="1585366" y="548555"/>
                  </a:lnTo>
                  <a:lnTo>
                    <a:pt x="1920307" y="447611"/>
                  </a:lnTo>
                  <a:lnTo>
                    <a:pt x="2043553" y="661079"/>
                  </a:lnTo>
                  <a:lnTo>
                    <a:pt x="1788661" y="900675"/>
                  </a:lnTo>
                  <a:cubicBezTo>
                    <a:pt x="1825609" y="1036890"/>
                    <a:pt x="1825609" y="1180489"/>
                    <a:pt x="1788661" y="1316705"/>
                  </a:cubicBezTo>
                  <a:lnTo>
                    <a:pt x="2043553" y="1556300"/>
                  </a:lnTo>
                  <a:lnTo>
                    <a:pt x="1920307" y="1769768"/>
                  </a:lnTo>
                  <a:lnTo>
                    <a:pt x="1585365" y="1668824"/>
                  </a:lnTo>
                  <a:cubicBezTo>
                    <a:pt x="1485873" y="1768929"/>
                    <a:pt x="1361512" y="1840728"/>
                    <a:pt x="1225072" y="1876838"/>
                  </a:cubicBezTo>
                  <a:lnTo>
                    <a:pt x="1145023" y="2217379"/>
                  </a:lnTo>
                  <a:lnTo>
                    <a:pt x="898530" y="2217379"/>
                  </a:lnTo>
                  <a:lnTo>
                    <a:pt x="818480" y="1876838"/>
                  </a:lnTo>
                  <a:cubicBezTo>
                    <a:pt x="682040" y="1840728"/>
                    <a:pt x="557679" y="1768929"/>
                    <a:pt x="458187" y="1668824"/>
                  </a:cubicBezTo>
                  <a:lnTo>
                    <a:pt x="123247" y="1769768"/>
                  </a:lnTo>
                  <a:lnTo>
                    <a:pt x="0" y="1556300"/>
                  </a:lnTo>
                  <a:lnTo>
                    <a:pt x="254892" y="1316704"/>
                  </a:lnTo>
                  <a:cubicBezTo>
                    <a:pt x="217944" y="1180489"/>
                    <a:pt x="217944" y="1036890"/>
                    <a:pt x="254892" y="900674"/>
                  </a:cubicBezTo>
                  <a:lnTo>
                    <a:pt x="0" y="661079"/>
                  </a:lnTo>
                  <a:lnTo>
                    <a:pt x="123247" y="447611"/>
                  </a:lnTo>
                  <a:lnTo>
                    <a:pt x="458189" y="548555"/>
                  </a:lnTo>
                  <a:cubicBezTo>
                    <a:pt x="557681" y="448450"/>
                    <a:pt x="682042" y="376651"/>
                    <a:pt x="818481" y="340541"/>
                  </a:cubicBezTo>
                  <a:lnTo>
                    <a:pt x="898530" y="0"/>
                  </a:lnTo>
                  <a:close/>
                  <a:moveTo>
                    <a:pt x="1022727" y="521665"/>
                  </a:moveTo>
                  <a:cubicBezTo>
                    <a:pt x="698523" y="521665"/>
                    <a:pt x="435703" y="784485"/>
                    <a:pt x="435703" y="1108689"/>
                  </a:cubicBezTo>
                  <a:cubicBezTo>
                    <a:pt x="435703" y="1432893"/>
                    <a:pt x="698523" y="1695713"/>
                    <a:pt x="1022727" y="1695713"/>
                  </a:cubicBezTo>
                  <a:cubicBezTo>
                    <a:pt x="1346931" y="1695713"/>
                    <a:pt x="1609751" y="1432893"/>
                    <a:pt x="1609751" y="1108689"/>
                  </a:cubicBezTo>
                  <a:cubicBezTo>
                    <a:pt x="1609751" y="784485"/>
                    <a:pt x="1346931" y="521665"/>
                    <a:pt x="1022727" y="521665"/>
                  </a:cubicBezTo>
                  <a:close/>
                </a:path>
              </a:pathLst>
            </a:custGeom>
            <a:solidFill>
              <a:srgbClr val="17AF4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902">
                <a:defRPr/>
              </a:pPr>
              <a:endPara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462" name="Rectangle 6"/>
            <p:cNvSpPr>
              <a:spLocks noChangeArrowheads="1"/>
            </p:cNvSpPr>
            <p:nvPr/>
          </p:nvSpPr>
          <p:spPr bwMode="auto">
            <a:xfrm>
              <a:off x="3165988" y="3547633"/>
              <a:ext cx="1212778" cy="295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Helvetica Neue Light" charset="0"/>
                  <a:ea typeface="新細明體" charset="0"/>
                  <a:cs typeface="新細明體" charset="0"/>
                </a:rPr>
                <a:t>Speed &amp; Agility</a:t>
              </a:r>
            </a:p>
          </p:txBody>
        </p:sp>
        <p:sp>
          <p:nvSpPr>
            <p:cNvPr id="19463" name="Rectangle 7"/>
            <p:cNvSpPr>
              <a:spLocks noChangeArrowheads="1"/>
            </p:cNvSpPr>
            <p:nvPr/>
          </p:nvSpPr>
          <p:spPr bwMode="auto">
            <a:xfrm>
              <a:off x="7063919" y="4212217"/>
              <a:ext cx="2878124" cy="4439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  <a:latin typeface="Helvetica Neue Light" charset="0"/>
                  <a:ea typeface="新細明體" charset="0"/>
                  <a:cs typeface="新細明體" charset="0"/>
                </a:rPr>
                <a:t>Integration &amp; Scale</a:t>
              </a:r>
            </a:p>
          </p:txBody>
        </p:sp>
        <p:sp>
          <p:nvSpPr>
            <p:cNvPr id="19464" name="Rectangle 8"/>
            <p:cNvSpPr>
              <a:spLocks noChangeArrowheads="1"/>
            </p:cNvSpPr>
            <p:nvPr/>
          </p:nvSpPr>
          <p:spPr bwMode="auto">
            <a:xfrm>
              <a:off x="7337526" y="3688223"/>
              <a:ext cx="2338993" cy="591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  <a:latin typeface="Helvetica Neue Light" charset="0"/>
                  <a:ea typeface="新細明體" charset="0"/>
                  <a:cs typeface="新細明體" charset="0"/>
                </a:rPr>
                <a:t>Core Enterprise</a:t>
              </a:r>
            </a:p>
          </p:txBody>
        </p:sp>
        <p:sp>
          <p:nvSpPr>
            <p:cNvPr id="19465" name="Rectangle 9"/>
            <p:cNvSpPr>
              <a:spLocks noChangeArrowheads="1"/>
            </p:cNvSpPr>
            <p:nvPr/>
          </p:nvSpPr>
          <p:spPr bwMode="auto">
            <a:xfrm>
              <a:off x="3219522" y="2741720"/>
              <a:ext cx="1105712" cy="7399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500" dirty="0">
                  <a:latin typeface="Helvetica Neue Light" charset="0"/>
                  <a:ea typeface="新細明體" charset="0"/>
                  <a:cs typeface="新細明體" charset="0"/>
                </a:rPr>
                <a:t>Digital </a:t>
              </a:r>
            </a:p>
            <a:p>
              <a:pPr algn="ctr"/>
              <a:r>
                <a:rPr lang="en-US" sz="1500" dirty="0">
                  <a:latin typeface="Helvetica Neue Light" charset="0"/>
                  <a:ea typeface="新細明體" charset="0"/>
                  <a:cs typeface="新細明體" charset="0"/>
                </a:rPr>
                <a:t>Ecosystem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25053" y="2133193"/>
              <a:ext cx="1393525" cy="1035867"/>
            </a:xfrm>
            <a:prstGeom prst="homePlate">
              <a:avLst>
                <a:gd name="adj" fmla="val 27029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</a:gradFill>
          </p:spPr>
          <p:txBody>
            <a:bodyPr lIns="182880" rIns="182880">
              <a:spAutoFit/>
            </a:bodyPr>
            <a:lstStyle/>
            <a:p>
              <a:pPr algn="r">
                <a:defRPr/>
              </a:pPr>
              <a:r>
                <a:rPr lang="en-US" dirty="0">
                  <a:solidFill>
                    <a:srgbClr val="264A60"/>
                  </a:solidFill>
                  <a:latin typeface="Helvetica Neue Light"/>
                  <a:ea typeface="新細明體" charset="-120"/>
                  <a:cs typeface="Helvetica Neue Light"/>
                </a:rPr>
                <a:t>Fast </a:t>
              </a:r>
            </a:p>
            <a:p>
              <a:pPr algn="r">
                <a:defRPr/>
              </a:pPr>
              <a:r>
                <a:rPr lang="en-US" dirty="0">
                  <a:solidFill>
                    <a:srgbClr val="264A60"/>
                  </a:solidFill>
                  <a:latin typeface="Helvetica Neue Light"/>
                  <a:ea typeface="新細明體" charset="-120"/>
                  <a:cs typeface="Helvetica Neue Light"/>
                </a:rPr>
                <a:t>Speed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flipH="1">
              <a:off x="9857943" y="5082001"/>
              <a:ext cx="1622570" cy="1035867"/>
            </a:xfrm>
            <a:prstGeom prst="homePlate">
              <a:avLst>
                <a:gd name="adj" fmla="val 29581"/>
              </a:avLst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</p:spPr>
          <p:txBody>
            <a:bodyPr lIns="182880" rIns="18288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chemeClr val="tx2"/>
                  </a:solidFill>
                  <a:latin typeface="Helvetica Neue Light"/>
                  <a:ea typeface="新細明體" charset="-120"/>
                  <a:cs typeface="Helvetica Neue Light"/>
                </a:rPr>
                <a:t>Steady Speed</a:t>
              </a:r>
            </a:p>
          </p:txBody>
        </p:sp>
      </p:grpSp>
      <p:sp>
        <p:nvSpPr>
          <p:cNvPr id="19458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 Light" charset="0"/>
              </a:rPr>
              <a:t>Digital Transformation through Multi-Speed IT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028471"/>
            <a:ext cx="9144000" cy="108726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Manage Environments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Cloud Manager</a:t>
            </a:r>
            <a:endParaRPr lang="en-US" sz="20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085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498428"/>
            <a:ext cx="9144000" cy="645072"/>
          </a:xfrm>
          <a:prstGeom prst="rect">
            <a:avLst/>
          </a:prstGeom>
          <a:solidFill>
            <a:schemeClr val="accent1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91" tIns="45646" rIns="91291" bIns="45646" rtlCol="0" anchor="ctr"/>
          <a:lstStyle/>
          <a:p>
            <a:pPr algn="ctr" defTabSz="456453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530" y="4582514"/>
            <a:ext cx="9070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Add &amp; manage cluster members for Management &amp; Gateway service</a:t>
            </a:r>
          </a:p>
        </p:txBody>
      </p:sp>
      <p:pic>
        <p:nvPicPr>
          <p:cNvPr id="7" name="Picture 4" descr="Screen Shot 2016-03-22 at 14.17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0754" y="362539"/>
            <a:ext cx="6421040" cy="385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2663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498428"/>
            <a:ext cx="9144000" cy="645072"/>
          </a:xfrm>
          <a:prstGeom prst="rect">
            <a:avLst/>
          </a:prstGeom>
          <a:solidFill>
            <a:schemeClr val="accent1">
              <a:lumMod val="75000"/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91" tIns="45646" rIns="91291" bIns="45646" rtlCol="0" anchor="ctr"/>
          <a:lstStyle/>
          <a:p>
            <a:pPr algn="ctr" defTabSz="456453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530" y="4582514"/>
            <a:ext cx="9070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Monitor the health of Management &amp; Gateway service</a:t>
            </a:r>
          </a:p>
        </p:txBody>
      </p:sp>
      <p:pic>
        <p:nvPicPr>
          <p:cNvPr id="7" name="Picture 4" descr="Screen Shot 2016-03-22 at 14.17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0754" y="362539"/>
            <a:ext cx="6421040" cy="385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0833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028471"/>
            <a:ext cx="9144000" cy="108726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Management &amp; Operations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i="1" dirty="0" smtClean="0">
                <a:solidFill>
                  <a:schemeClr val="tx1"/>
                </a:solidFill>
              </a:rPr>
              <a:t>of </a:t>
            </a:r>
            <a:r>
              <a:rPr lang="en-US" i="1" dirty="0" err="1" smtClean="0">
                <a:solidFill>
                  <a:schemeClr val="tx1"/>
                </a:solidFill>
              </a:rPr>
              <a:t>Node.js</a:t>
            </a:r>
            <a:r>
              <a:rPr lang="en-US" i="1" dirty="0" smtClean="0">
                <a:solidFill>
                  <a:schemeClr val="tx1"/>
                </a:solidFill>
              </a:rPr>
              <a:t> &amp; Java </a:t>
            </a:r>
            <a:r>
              <a:rPr lang="en-US" i="1" dirty="0" err="1" smtClean="0">
                <a:solidFill>
                  <a:schemeClr val="tx1"/>
                </a:solidFill>
              </a:rPr>
              <a:t>Microservice</a:t>
            </a:r>
            <a:r>
              <a:rPr lang="en-US" i="1" dirty="0" smtClean="0">
                <a:solidFill>
                  <a:schemeClr val="tx1"/>
                </a:solidFill>
              </a:rPr>
              <a:t> Compute Runtimes</a:t>
            </a:r>
            <a:endParaRPr lang="en-US" sz="20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027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7453" y="3907297"/>
            <a:ext cx="1917141" cy="11071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970" y="80308"/>
            <a:ext cx="8809317" cy="834091"/>
          </a:xfrm>
        </p:spPr>
        <p:txBody>
          <a:bodyPr/>
          <a:lstStyle/>
          <a:p>
            <a:r>
              <a:rPr lang="en-US" dirty="0" smtClean="0"/>
              <a:t>Collectives – Polyglot Runtime Management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9961" y="746966"/>
            <a:ext cx="2584040" cy="1296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71"/>
          <p:cNvGrpSpPr>
            <a:grpSpLocks/>
          </p:cNvGrpSpPr>
          <p:nvPr/>
        </p:nvGrpSpPr>
        <p:grpSpPr bwMode="auto">
          <a:xfrm>
            <a:off x="160573" y="798513"/>
            <a:ext cx="5541727" cy="4266893"/>
            <a:chOff x="3282459" y="718911"/>
            <a:chExt cx="5542026" cy="4267257"/>
          </a:xfrm>
        </p:grpSpPr>
        <p:grpSp>
          <p:nvGrpSpPr>
            <p:cNvPr id="7" name="Group 127"/>
            <p:cNvGrpSpPr>
              <a:grpSpLocks/>
            </p:cNvGrpSpPr>
            <p:nvPr/>
          </p:nvGrpSpPr>
          <p:grpSpPr bwMode="auto">
            <a:xfrm>
              <a:off x="3282459" y="980870"/>
              <a:ext cx="5542026" cy="4005298"/>
              <a:chOff x="2117832" y="980870"/>
              <a:chExt cx="5542026" cy="4005298"/>
            </a:xfrm>
          </p:grpSpPr>
          <p:grpSp>
            <p:nvGrpSpPr>
              <p:cNvPr id="9" name="Group 55"/>
              <p:cNvGrpSpPr>
                <a:grpSpLocks/>
              </p:cNvGrpSpPr>
              <p:nvPr/>
            </p:nvGrpSpPr>
            <p:grpSpPr bwMode="auto">
              <a:xfrm>
                <a:off x="2117832" y="980870"/>
                <a:ext cx="5426538" cy="4005298"/>
                <a:chOff x="1258879" y="943478"/>
                <a:chExt cx="6592896" cy="5776263"/>
              </a:xfrm>
            </p:grpSpPr>
            <p:grpSp>
              <p:nvGrpSpPr>
                <p:cNvPr id="20" name="Group 14"/>
                <p:cNvGrpSpPr>
                  <a:grpSpLocks/>
                </p:cNvGrpSpPr>
                <p:nvPr/>
              </p:nvGrpSpPr>
              <p:grpSpPr bwMode="auto">
                <a:xfrm>
                  <a:off x="6049963" y="2028757"/>
                  <a:ext cx="1801812" cy="723520"/>
                  <a:chOff x="6029327" y="1791798"/>
                  <a:chExt cx="1802514" cy="723875"/>
                </a:xfrm>
              </p:grpSpPr>
              <p:grpSp>
                <p:nvGrpSpPr>
                  <p:cNvPr id="55" name="Group 4"/>
                  <p:cNvGrpSpPr>
                    <a:grpSpLocks/>
                  </p:cNvGrpSpPr>
                  <p:nvPr/>
                </p:nvGrpSpPr>
                <p:grpSpPr bwMode="auto">
                  <a:xfrm>
                    <a:off x="6029327" y="1791864"/>
                    <a:ext cx="600838" cy="722667"/>
                    <a:chOff x="6831114" y="1775092"/>
                    <a:chExt cx="600838" cy="722667"/>
                  </a:xfrm>
                </p:grpSpPr>
                <p:sp>
                  <p:nvSpPr>
                    <p:cNvPr id="63" name="Rounded Rectangle 62"/>
                    <p:cNvSpPr/>
                    <p:nvPr/>
                  </p:nvSpPr>
                  <p:spPr>
                    <a:xfrm>
                      <a:off x="6840568" y="1775026"/>
                      <a:ext cx="520983" cy="723875"/>
                    </a:xfrm>
                    <a:prstGeom prst="roundRect">
                      <a:avLst/>
                    </a:prstGeom>
                    <a:solidFill>
                      <a:schemeClr val="accent6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0" hangingPunct="0">
                        <a:defRPr/>
                      </a:pPr>
                      <a:endParaRPr lang="en-US" sz="900" dirty="0"/>
                    </a:p>
                  </p:txBody>
                </p:sp>
                <p:sp>
                  <p:nvSpPr>
                    <p:cNvPr id="64" name="TextBox 6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831114" y="1775093"/>
                      <a:ext cx="600838" cy="33305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r>
                        <a:rPr lang="en-US" altLang="en-US" sz="900"/>
                        <a:t>liberty</a:t>
                      </a:r>
                    </a:p>
                  </p:txBody>
                </p:sp>
              </p:grpSp>
              <p:grpSp>
                <p:nvGrpSpPr>
                  <p:cNvPr id="56" name="Group 7"/>
                  <p:cNvGrpSpPr>
                    <a:grpSpLocks/>
                  </p:cNvGrpSpPr>
                  <p:nvPr/>
                </p:nvGrpSpPr>
                <p:grpSpPr bwMode="auto">
                  <a:xfrm>
                    <a:off x="6630165" y="1791864"/>
                    <a:ext cx="600838" cy="722667"/>
                    <a:chOff x="6831114" y="1775092"/>
                    <a:chExt cx="600838" cy="722667"/>
                  </a:xfrm>
                </p:grpSpPr>
                <p:sp>
                  <p:nvSpPr>
                    <p:cNvPr id="61" name="Rounded Rectangle 60"/>
                    <p:cNvSpPr/>
                    <p:nvPr/>
                  </p:nvSpPr>
                  <p:spPr>
                    <a:xfrm>
                      <a:off x="6839825" y="1775026"/>
                      <a:ext cx="524842" cy="723875"/>
                    </a:xfrm>
                    <a:prstGeom prst="roundRect">
                      <a:avLst/>
                    </a:prstGeom>
                    <a:solidFill>
                      <a:schemeClr val="accent6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0" hangingPunct="0">
                        <a:defRPr/>
                      </a:pPr>
                      <a:endParaRPr lang="en-US" sz="900" dirty="0"/>
                    </a:p>
                  </p:txBody>
                </p:sp>
                <p:sp>
                  <p:nvSpPr>
                    <p:cNvPr id="62" name="TextBox 9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831114" y="1775093"/>
                      <a:ext cx="600838" cy="33305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algn="ctr"/>
                      <a:r>
                        <a:rPr lang="en-US" altLang="en-US" sz="900"/>
                        <a:t>liberty</a:t>
                      </a:r>
                    </a:p>
                  </p:txBody>
                </p:sp>
              </p:grpSp>
              <p:grpSp>
                <p:nvGrpSpPr>
                  <p:cNvPr id="57" name="Group 10"/>
                  <p:cNvGrpSpPr>
                    <a:grpSpLocks/>
                  </p:cNvGrpSpPr>
                  <p:nvPr/>
                </p:nvGrpSpPr>
                <p:grpSpPr bwMode="auto">
                  <a:xfrm>
                    <a:off x="7231003" y="1791798"/>
                    <a:ext cx="600838" cy="723875"/>
                    <a:chOff x="6831114" y="1775026"/>
                    <a:chExt cx="600838" cy="723875"/>
                  </a:xfrm>
                </p:grpSpPr>
                <p:sp>
                  <p:nvSpPr>
                    <p:cNvPr id="59" name="Rounded Rectangle 58"/>
                    <p:cNvSpPr/>
                    <p:nvPr/>
                  </p:nvSpPr>
                  <p:spPr>
                    <a:xfrm>
                      <a:off x="6841013" y="1775026"/>
                      <a:ext cx="522912" cy="723875"/>
                    </a:xfrm>
                    <a:prstGeom prst="roundRect">
                      <a:avLst/>
                    </a:prstGeom>
                    <a:solidFill>
                      <a:schemeClr val="accent6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0" hangingPunct="0">
                        <a:defRPr/>
                      </a:pPr>
                      <a:endParaRPr lang="en-US" sz="900" dirty="0"/>
                    </a:p>
                  </p:txBody>
                </p:sp>
                <p:sp>
                  <p:nvSpPr>
                    <p:cNvPr id="60" name="TextBox 12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831114" y="1775093"/>
                      <a:ext cx="600838" cy="31088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algn="ctr"/>
                      <a:r>
                        <a:rPr lang="en-US" altLang="en-US" sz="800" dirty="0" smtClean="0"/>
                        <a:t>Node</a:t>
                      </a:r>
                      <a:endParaRPr lang="en-US" altLang="en-US" sz="800" dirty="0"/>
                    </a:p>
                  </p:txBody>
                </p:sp>
              </p:grpSp>
            </p:grpSp>
            <p:grpSp>
              <p:nvGrpSpPr>
                <p:cNvPr id="21" name="Group 26"/>
                <p:cNvGrpSpPr>
                  <a:grpSpLocks/>
                </p:cNvGrpSpPr>
                <p:nvPr/>
              </p:nvGrpSpPr>
              <p:grpSpPr bwMode="auto">
                <a:xfrm>
                  <a:off x="4306168" y="2572740"/>
                  <a:ext cx="1258887" cy="1051524"/>
                  <a:chOff x="4266034" y="2379377"/>
                  <a:chExt cx="1259491" cy="1051462"/>
                </a:xfrm>
              </p:grpSpPr>
              <p:grpSp>
                <p:nvGrpSpPr>
                  <p:cNvPr id="48" name="Group 21"/>
                  <p:cNvGrpSpPr>
                    <a:grpSpLocks/>
                  </p:cNvGrpSpPr>
                  <p:nvPr/>
                </p:nvGrpSpPr>
                <p:grpSpPr bwMode="auto">
                  <a:xfrm>
                    <a:off x="4571850" y="2707804"/>
                    <a:ext cx="600838" cy="723035"/>
                    <a:chOff x="6831114" y="1775092"/>
                    <a:chExt cx="600838" cy="723035"/>
                  </a:xfrm>
                </p:grpSpPr>
                <p:sp>
                  <p:nvSpPr>
                    <p:cNvPr id="49" name="Rounded Rectangle 48"/>
                    <p:cNvSpPr/>
                    <p:nvPr/>
                  </p:nvSpPr>
                  <p:spPr>
                    <a:xfrm>
                      <a:off x="6841727" y="1775010"/>
                      <a:ext cx="521030" cy="723478"/>
                    </a:xfrm>
                    <a:prstGeom prst="roundRect">
                      <a:avLst/>
                    </a:prstGeom>
                    <a:solidFill>
                      <a:schemeClr val="accent6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0" hangingPunct="0">
                        <a:defRPr/>
                      </a:pPr>
                      <a:endParaRPr lang="en-US" sz="900" dirty="0"/>
                    </a:p>
                  </p:txBody>
                </p:sp>
                <p:sp>
                  <p:nvSpPr>
                    <p:cNvPr id="50" name="TextBox 23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831114" y="1775092"/>
                      <a:ext cx="600838" cy="33287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r>
                        <a:rPr lang="en-US" altLang="en-US" sz="900"/>
                        <a:t>liberty</a:t>
                      </a:r>
                    </a:p>
                  </p:txBody>
                </p:sp>
              </p:grpSp>
              <p:sp>
                <p:nvSpPr>
                  <p:cNvPr id="45" name="TextBox 2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266034" y="2379377"/>
                    <a:ext cx="1259491" cy="37726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ctr"/>
                    <a:r>
                      <a:rPr lang="en-US" altLang="en-US" sz="1100" smtClean="0"/>
                      <a:t>controller</a:t>
                    </a:r>
                    <a:endParaRPr lang="en-US" altLang="en-US" sz="1100" dirty="0"/>
                  </a:p>
                </p:txBody>
              </p:sp>
            </p:grpSp>
            <p:grpSp>
              <p:nvGrpSpPr>
                <p:cNvPr id="22" name="Group 27"/>
                <p:cNvGrpSpPr>
                  <a:grpSpLocks/>
                </p:cNvGrpSpPr>
                <p:nvPr/>
              </p:nvGrpSpPr>
              <p:grpSpPr bwMode="auto">
                <a:xfrm>
                  <a:off x="6038852" y="3743322"/>
                  <a:ext cx="1803400" cy="1219202"/>
                  <a:chOff x="6029327" y="1791864"/>
                  <a:chExt cx="1802514" cy="1219158"/>
                </a:xfrm>
              </p:grpSpPr>
              <p:grpSp>
                <p:nvGrpSpPr>
                  <p:cNvPr id="34" name="Group 4"/>
                  <p:cNvGrpSpPr>
                    <a:grpSpLocks/>
                  </p:cNvGrpSpPr>
                  <p:nvPr/>
                </p:nvGrpSpPr>
                <p:grpSpPr bwMode="auto">
                  <a:xfrm>
                    <a:off x="6029327" y="1791864"/>
                    <a:ext cx="600838" cy="722286"/>
                    <a:chOff x="6831114" y="1775092"/>
                    <a:chExt cx="600838" cy="722286"/>
                  </a:xfrm>
                </p:grpSpPr>
                <p:sp>
                  <p:nvSpPr>
                    <p:cNvPr id="42" name="Rounded Rectangle 41"/>
                    <p:cNvSpPr/>
                    <p:nvPr/>
                  </p:nvSpPr>
                  <p:spPr>
                    <a:xfrm>
                      <a:off x="6840098" y="1775453"/>
                      <a:ext cx="524380" cy="721203"/>
                    </a:xfrm>
                    <a:prstGeom prst="roundRect">
                      <a:avLst/>
                    </a:prstGeom>
                    <a:solidFill>
                      <a:schemeClr val="accent6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0" hangingPunct="0">
                        <a:defRPr/>
                      </a:pPr>
                      <a:endParaRPr lang="en-US" sz="900" dirty="0"/>
                    </a:p>
                  </p:txBody>
                </p:sp>
                <p:sp>
                  <p:nvSpPr>
                    <p:cNvPr id="43" name="TextBox 37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831114" y="1775095"/>
                      <a:ext cx="600838" cy="33288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r>
                        <a:rPr lang="en-US" altLang="en-US" sz="900"/>
                        <a:t>liberty</a:t>
                      </a:r>
                    </a:p>
                  </p:txBody>
                </p:sp>
              </p:grpSp>
              <p:grpSp>
                <p:nvGrpSpPr>
                  <p:cNvPr id="35" name="Group 7"/>
                  <p:cNvGrpSpPr>
                    <a:grpSpLocks/>
                  </p:cNvGrpSpPr>
                  <p:nvPr/>
                </p:nvGrpSpPr>
                <p:grpSpPr bwMode="auto">
                  <a:xfrm>
                    <a:off x="6630165" y="1791864"/>
                    <a:ext cx="600838" cy="722286"/>
                    <a:chOff x="6831114" y="1775092"/>
                    <a:chExt cx="600838" cy="722286"/>
                  </a:xfrm>
                </p:grpSpPr>
                <p:sp>
                  <p:nvSpPr>
                    <p:cNvPr id="40" name="Rounded Rectangle 39"/>
                    <p:cNvSpPr/>
                    <p:nvPr/>
                  </p:nvSpPr>
                  <p:spPr>
                    <a:xfrm>
                      <a:off x="6840755" y="1775453"/>
                      <a:ext cx="520525" cy="721203"/>
                    </a:xfrm>
                    <a:prstGeom prst="roundRect">
                      <a:avLst/>
                    </a:prstGeom>
                    <a:solidFill>
                      <a:schemeClr val="accent6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0" hangingPunct="0">
                        <a:defRPr/>
                      </a:pPr>
                      <a:endParaRPr lang="en-US" sz="900" dirty="0"/>
                    </a:p>
                  </p:txBody>
                </p:sp>
                <p:sp>
                  <p:nvSpPr>
                    <p:cNvPr id="41" name="TextBox 35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831114" y="1775095"/>
                      <a:ext cx="600838" cy="33288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algn="ctr"/>
                      <a:r>
                        <a:rPr lang="en-US" altLang="en-US" sz="900"/>
                        <a:t>liberty</a:t>
                      </a:r>
                    </a:p>
                  </p:txBody>
                </p:sp>
              </p:grpSp>
              <p:grpSp>
                <p:nvGrpSpPr>
                  <p:cNvPr id="36" name="Group 10"/>
                  <p:cNvGrpSpPr>
                    <a:grpSpLocks/>
                  </p:cNvGrpSpPr>
                  <p:nvPr/>
                </p:nvGrpSpPr>
                <p:grpSpPr bwMode="auto">
                  <a:xfrm>
                    <a:off x="7231003" y="1791864"/>
                    <a:ext cx="600838" cy="722286"/>
                    <a:chOff x="6831114" y="1775092"/>
                    <a:chExt cx="600838" cy="722286"/>
                  </a:xfrm>
                </p:grpSpPr>
                <p:sp>
                  <p:nvSpPr>
                    <p:cNvPr id="38" name="Rounded Rectangle 37"/>
                    <p:cNvSpPr/>
                    <p:nvPr/>
                  </p:nvSpPr>
                  <p:spPr>
                    <a:xfrm>
                      <a:off x="6839484" y="1775453"/>
                      <a:ext cx="524380" cy="721203"/>
                    </a:xfrm>
                    <a:prstGeom prst="roundRect">
                      <a:avLst/>
                    </a:prstGeom>
                    <a:solidFill>
                      <a:schemeClr val="accent6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0" hangingPunct="0">
                        <a:defRPr/>
                      </a:pPr>
                      <a:endParaRPr lang="en-US" sz="900" dirty="0"/>
                    </a:p>
                  </p:txBody>
                </p:sp>
                <p:sp>
                  <p:nvSpPr>
                    <p:cNvPr id="39" name="TextBox 33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831114" y="1775095"/>
                      <a:ext cx="600838" cy="48823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algn="ctr"/>
                      <a:r>
                        <a:rPr lang="en-US" altLang="en-US" sz="800"/>
                        <a:t>Strong</a:t>
                      </a:r>
                      <a:br>
                        <a:rPr lang="en-US" altLang="en-US" sz="800"/>
                      </a:br>
                      <a:r>
                        <a:rPr lang="en-US" altLang="en-US" sz="800"/>
                        <a:t>loop</a:t>
                      </a:r>
                    </a:p>
                  </p:txBody>
                </p:sp>
              </p:grpSp>
              <p:sp>
                <p:nvSpPr>
                  <p:cNvPr id="37" name="TextBox 3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444397" y="2633753"/>
                    <a:ext cx="914400" cy="37726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25146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29718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34290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38862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ctr"/>
                    <a:endParaRPr lang="en-US" altLang="en-US" sz="1100"/>
                  </a:p>
                </p:txBody>
              </p:sp>
            </p:grpSp>
            <p:pic>
              <p:nvPicPr>
                <p:cNvPr id="23" name="Picture 2" descr="https://releaseblueprints.ibm.com/download/attachments/35718394/dashboard.png?version=9&amp;modificationDate=1396442008655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61209" y="4076222"/>
                  <a:ext cx="2696768" cy="2022061"/>
                </a:xfrm>
                <a:prstGeom prst="rect">
                  <a:avLst/>
                </a:prstGeom>
                <a:noFill/>
                <a:ln w="15875">
                  <a:solidFill>
                    <a:schemeClr val="accent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24" name="Elbow Connector 23"/>
                <p:cNvCxnSpPr>
                  <a:stCxn id="49" idx="3"/>
                  <a:endCxn id="63" idx="1"/>
                </p:cNvCxnSpPr>
                <p:nvPr/>
              </p:nvCxnSpPr>
              <p:spPr>
                <a:xfrm flipV="1">
                  <a:off x="5143227" y="2390518"/>
                  <a:ext cx="916186" cy="872346"/>
                </a:xfrm>
                <a:prstGeom prst="bentConnector3">
                  <a:avLst>
                    <a:gd name="adj1" fmla="val 50000"/>
                  </a:avLst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Elbow Connector 24"/>
                <p:cNvCxnSpPr>
                  <a:stCxn id="49" idx="3"/>
                </p:cNvCxnSpPr>
                <p:nvPr/>
              </p:nvCxnSpPr>
              <p:spPr>
                <a:xfrm>
                  <a:off x="5143227" y="3262863"/>
                  <a:ext cx="894970" cy="849448"/>
                </a:xfrm>
                <a:prstGeom prst="bentConnector3">
                  <a:avLst>
                    <a:gd name="adj1" fmla="val 50000"/>
                  </a:avLst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>
                  <a:stCxn id="49" idx="1"/>
                </p:cNvCxnSpPr>
                <p:nvPr/>
              </p:nvCxnSpPr>
              <p:spPr>
                <a:xfrm flipH="1">
                  <a:off x="2709065" y="3262864"/>
                  <a:ext cx="1913381" cy="812812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Rounded Rectangle 27"/>
                <p:cNvSpPr/>
                <p:nvPr/>
              </p:nvSpPr>
              <p:spPr>
                <a:xfrm>
                  <a:off x="3409222" y="943478"/>
                  <a:ext cx="524638" cy="723520"/>
                </a:xfrm>
                <a:prstGeom prst="roundRect">
                  <a:avLst/>
                </a:prstGeom>
                <a:solidFill>
                  <a:schemeClr val="accent6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0" hangingPunct="0">
                    <a:defRPr/>
                  </a:pPr>
                  <a:endParaRPr lang="en-US" sz="9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Rounded Rectangle 28"/>
                <p:cNvSpPr/>
                <p:nvPr/>
              </p:nvSpPr>
              <p:spPr>
                <a:xfrm>
                  <a:off x="3561599" y="1096884"/>
                  <a:ext cx="524638" cy="723520"/>
                </a:xfrm>
                <a:prstGeom prst="roundRect">
                  <a:avLst/>
                </a:prstGeom>
                <a:solidFill>
                  <a:schemeClr val="accent6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0" hangingPunct="0">
                    <a:defRPr/>
                  </a:pPr>
                  <a:r>
                    <a:rPr lang="en-US" sz="900" b="1" dirty="0">
                      <a:solidFill>
                        <a:schemeClr val="tx1"/>
                      </a:solidFill>
                    </a:rPr>
                    <a:t>IHS</a:t>
                  </a:r>
                  <a:br>
                    <a:rPr lang="en-US" sz="900" b="1" dirty="0">
                      <a:solidFill>
                        <a:schemeClr val="tx1"/>
                      </a:solidFill>
                    </a:rPr>
                  </a:br>
                  <a:r>
                    <a:rPr lang="en-US" sz="900" b="1" dirty="0">
                      <a:solidFill>
                        <a:schemeClr val="tx1"/>
                      </a:solidFill>
                    </a:rPr>
                    <a:t>or</a:t>
                  </a:r>
                  <a:br>
                    <a:rPr lang="en-US" sz="900" b="1" dirty="0">
                      <a:solidFill>
                        <a:schemeClr val="tx1"/>
                      </a:solidFill>
                    </a:rPr>
                  </a:br>
                  <a:r>
                    <a:rPr lang="en-US" sz="900" b="1" dirty="0">
                      <a:solidFill>
                        <a:schemeClr val="tx1"/>
                      </a:solidFill>
                    </a:rPr>
                    <a:t>DP</a:t>
                  </a:r>
                </a:p>
              </p:txBody>
            </p:sp>
            <p:cxnSp>
              <p:nvCxnSpPr>
                <p:cNvPr id="30" name="Straight Arrow Connector 29"/>
                <p:cNvCxnSpPr>
                  <a:endCxn id="28" idx="1"/>
                </p:cNvCxnSpPr>
                <p:nvPr/>
              </p:nvCxnSpPr>
              <p:spPr>
                <a:xfrm flipV="1">
                  <a:off x="2900015" y="1305238"/>
                  <a:ext cx="509207" cy="4579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hape 68"/>
                <p:cNvCxnSpPr>
                  <a:stCxn id="29" idx="3"/>
                  <a:endCxn id="64" idx="0"/>
                </p:cNvCxnSpPr>
                <p:nvPr/>
              </p:nvCxnSpPr>
              <p:spPr>
                <a:xfrm>
                  <a:off x="4086236" y="1458643"/>
                  <a:ext cx="2264429" cy="570114"/>
                </a:xfrm>
                <a:prstGeom prst="bentConnector2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hape 69"/>
                <p:cNvCxnSpPr>
                  <a:stCxn id="29" idx="3"/>
                  <a:endCxn id="59" idx="0"/>
                </p:cNvCxnSpPr>
                <p:nvPr/>
              </p:nvCxnSpPr>
              <p:spPr>
                <a:xfrm>
                  <a:off x="4086236" y="1458643"/>
                  <a:ext cx="3437148" cy="570114"/>
                </a:xfrm>
                <a:prstGeom prst="bentConnector2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TextBox 73"/>
                <p:cNvSpPr txBox="1">
                  <a:spLocks noChangeArrowheads="1"/>
                </p:cNvSpPr>
                <p:nvPr/>
              </p:nvSpPr>
              <p:spPr bwMode="auto">
                <a:xfrm>
                  <a:off x="1258879" y="6098282"/>
                  <a:ext cx="2738917" cy="6214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r>
                    <a:rPr lang="en-US" altLang="en-US" sz="1100" dirty="0" smtClean="0"/>
                    <a:t>Unified Management &amp; Operations Console</a:t>
                  </a:r>
                  <a:endParaRPr lang="en-US" altLang="en-US" sz="1100" dirty="0"/>
                </a:p>
              </p:txBody>
            </p:sp>
          </p:grpSp>
          <p:pic>
            <p:nvPicPr>
              <p:cNvPr id="10" name="Picture 6" descr="server_1_svg_med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80529" y="2827927"/>
                <a:ext cx="377507" cy="580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icture 6" descr="server_1_svg_med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32929" y="2980327"/>
                <a:ext cx="377507" cy="580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icture 6" descr="server_1_svg_med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85329" y="3132727"/>
                <a:ext cx="377507" cy="580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Picture 6" descr="server_1_svg_med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15082" y="1644901"/>
                <a:ext cx="377507" cy="580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Picture 6" descr="server_1_svg_med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67482" y="1797301"/>
                <a:ext cx="377507" cy="5808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" name="Rounded Rectangle 14"/>
              <p:cNvSpPr/>
              <p:nvPr/>
            </p:nvSpPr>
            <p:spPr>
              <a:xfrm>
                <a:off x="5894463" y="1588935"/>
                <a:ext cx="1765395" cy="76841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5894463" y="2747909"/>
                <a:ext cx="1765395" cy="77000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/>
              </a:p>
            </p:txBody>
          </p:sp>
          <p:pic>
            <p:nvPicPr>
              <p:cNvPr id="17" name="Picture 8" descr="server-rack-cabinet-md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0956" y="3561182"/>
                <a:ext cx="426004" cy="7296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" name="Picture 8" descr="server-rack-cabinet-md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5742" y="3561182"/>
                <a:ext cx="426004" cy="7296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" name="Picture 8" descr="server-rack-cabinet-md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10528" y="3561182"/>
                <a:ext cx="426004" cy="7296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" name="TextBox 25"/>
            <p:cNvSpPr txBox="1">
              <a:spLocks noChangeArrowheads="1"/>
            </p:cNvSpPr>
            <p:nvPr/>
          </p:nvSpPr>
          <p:spPr bwMode="auto">
            <a:xfrm>
              <a:off x="4633546" y="718911"/>
              <a:ext cx="1367354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100"/>
                <a:t>web routers</a:t>
              </a:r>
            </a:p>
          </p:txBody>
        </p:sp>
      </p:grpSp>
      <p:pic>
        <p:nvPicPr>
          <p:cNvPr id="65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5885" y="1106240"/>
            <a:ext cx="18002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Rounded Rectangle 66"/>
          <p:cNvSpPr/>
          <p:nvPr/>
        </p:nvSpPr>
        <p:spPr>
          <a:xfrm>
            <a:off x="5380038" y="1690688"/>
            <a:ext cx="595072" cy="61454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000" b="1" dirty="0" smtClean="0"/>
              <a:t>Node</a:t>
            </a:r>
            <a:endParaRPr lang="en-US" sz="1000" b="1" dirty="0"/>
          </a:p>
        </p:txBody>
      </p:sp>
      <p:sp>
        <p:nvSpPr>
          <p:cNvPr id="68" name="Rounded Rectangle 67"/>
          <p:cNvSpPr/>
          <p:nvPr/>
        </p:nvSpPr>
        <p:spPr>
          <a:xfrm>
            <a:off x="5117809" y="3037236"/>
            <a:ext cx="386316" cy="405062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500" b="1" dirty="0" smtClean="0"/>
              <a:t>Node</a:t>
            </a:r>
            <a:endParaRPr lang="en-US" sz="500" b="1" dirty="0"/>
          </a:p>
        </p:txBody>
      </p:sp>
      <p:sp>
        <p:nvSpPr>
          <p:cNvPr id="69" name="Content Placeholder 76"/>
          <p:cNvSpPr txBox="1">
            <a:spLocks/>
          </p:cNvSpPr>
          <p:nvPr/>
        </p:nvSpPr>
        <p:spPr>
          <a:xfrm>
            <a:off x="6237288" y="2312148"/>
            <a:ext cx="2794000" cy="2636090"/>
          </a:xfrm>
          <a:prstGeom prst="rect">
            <a:avLst/>
          </a:prstGeom>
        </p:spPr>
        <p:txBody>
          <a:bodyPr/>
          <a:lstStyle/>
          <a:p>
            <a:pPr marL="342900" indent="-342900" eaLnBrk="0" hangingPunct="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sz="1700" dirty="0" smtClean="0">
                <a:solidFill>
                  <a:srgbClr val="777677"/>
                </a:solidFill>
                <a:latin typeface="+mn-lt"/>
              </a:rPr>
              <a:t>Polyglot Runtime Management (Node.js, Liberty (Java)</a:t>
            </a:r>
          </a:p>
          <a:p>
            <a:pPr marL="342900" indent="-342900" eaLnBrk="0" hangingPunct="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sz="1700" dirty="0" smtClean="0">
                <a:solidFill>
                  <a:srgbClr val="777677"/>
                </a:solidFill>
                <a:latin typeface="+mn-lt"/>
              </a:rPr>
              <a:t>Unified Console:  start, stop, delete applications</a:t>
            </a:r>
          </a:p>
          <a:p>
            <a:pPr marL="342900" indent="-342900" eaLnBrk="0" hangingPunct="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sz="1700" dirty="0" smtClean="0">
                <a:solidFill>
                  <a:srgbClr val="777677"/>
                </a:solidFill>
                <a:latin typeface="+mn-lt"/>
              </a:rPr>
              <a:t>Enterprise Clustering &amp; scaling</a:t>
            </a:r>
            <a:endParaRPr lang="en-US" sz="1700" dirty="0">
              <a:solidFill>
                <a:srgbClr val="777677"/>
              </a:solidFill>
              <a:latin typeface="+mn-lt"/>
            </a:endParaRPr>
          </a:p>
          <a:p>
            <a:pPr marL="180975" indent="-180975" eaLnBrk="0" hangingPunct="0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/>
            </a:pPr>
            <a:endParaRPr lang="en-US" sz="2000" dirty="0">
              <a:solidFill>
                <a:srgbClr val="777677"/>
              </a:solidFill>
              <a:latin typeface="+mn-lt"/>
              <a:ea typeface="ＭＳ Ｐゴシック" charset="0"/>
              <a:cs typeface="ＭＳ Ｐゴシック" charset="0"/>
            </a:endParaRPr>
          </a:p>
          <a:p>
            <a:pPr marL="180975" indent="-180975" eaLnBrk="0" hangingPunct="0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/>
            </a:pPr>
            <a:endParaRPr lang="en-US" sz="2000" dirty="0">
              <a:solidFill>
                <a:srgbClr val="777677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pic>
        <p:nvPicPr>
          <p:cNvPr id="70" name="Picture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254" y="1597322"/>
            <a:ext cx="1234592" cy="986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Title 1"/>
          <p:cNvSpPr txBox="1">
            <a:spLocks/>
          </p:cNvSpPr>
          <p:nvPr/>
        </p:nvSpPr>
        <p:spPr bwMode="auto">
          <a:xfrm>
            <a:off x="102836" y="2275429"/>
            <a:ext cx="2138805" cy="60215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accent1"/>
                </a:solidFill>
                <a:latin typeface="Helvetica Neue Light"/>
                <a:ea typeface="ＭＳ Ｐゴシック" charset="0"/>
                <a:cs typeface="Helvetica Neue Light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Helvetica Neue Light" charset="0"/>
                <a:ea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Helvetica Neue Light" charset="0"/>
                <a:ea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Helvetica Neue Light" charset="0"/>
                <a:ea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Helvetica Neue Light" charset="0"/>
                <a:ea typeface="ＭＳ Ｐゴシック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1400" dirty="0" smtClean="0">
                <a:solidFill>
                  <a:srgbClr val="264A60"/>
                </a:solidFill>
              </a:rPr>
              <a:t>Collectives</a:t>
            </a:r>
            <a:endParaRPr lang="en-US" sz="1050" dirty="0">
              <a:solidFill>
                <a:srgbClr val="264A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577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1" name="Group 12"/>
          <p:cNvGrpSpPr>
            <a:grpSpLocks/>
          </p:cNvGrpSpPr>
          <p:nvPr/>
        </p:nvGrpSpPr>
        <p:grpSpPr bwMode="auto">
          <a:xfrm>
            <a:off x="196850" y="1254125"/>
            <a:ext cx="8788400" cy="3257550"/>
            <a:chOff x="825053" y="1456418"/>
            <a:chExt cx="10655460" cy="5220838"/>
          </a:xfrm>
        </p:grpSpPr>
        <p:sp>
          <p:nvSpPr>
            <p:cNvPr id="3" name="Freeform 58"/>
            <p:cNvSpPr>
              <a:spLocks/>
            </p:cNvSpPr>
            <p:nvPr/>
          </p:nvSpPr>
          <p:spPr bwMode="auto">
            <a:xfrm rot="14055261">
              <a:off x="1836908" y="1961272"/>
              <a:ext cx="3862199" cy="2852491"/>
            </a:xfrm>
            <a:custGeom>
              <a:avLst/>
              <a:gdLst>
                <a:gd name="T0" fmla="*/ 78185 w 2213994"/>
                <a:gd name="T1" fmla="*/ 38120 h 2180359"/>
                <a:gd name="T2" fmla="*/ 32977 w 2213994"/>
                <a:gd name="T3" fmla="*/ 91489 h 2180359"/>
                <a:gd name="T4" fmla="*/ 78185 w 2213994"/>
                <a:gd name="T5" fmla="*/ 144857 h 2180359"/>
                <a:gd name="T6" fmla="*/ 123392 w 2213994"/>
                <a:gd name="T7" fmla="*/ 91489 h 2180359"/>
                <a:gd name="T8" fmla="*/ 78185 w 2213994"/>
                <a:gd name="T9" fmla="*/ 38120 h 2180359"/>
                <a:gd name="T10" fmla="*/ 71782 w 2213994"/>
                <a:gd name="T11" fmla="*/ 0 h 2180359"/>
                <a:gd name="T12" fmla="*/ 84587 w 2213994"/>
                <a:gd name="T13" fmla="*/ 0 h 2180359"/>
                <a:gd name="T14" fmla="*/ 87371 w 2213994"/>
                <a:gd name="T15" fmla="*/ 18454 h 2180359"/>
                <a:gd name="T16" fmla="*/ 111306 w 2213994"/>
                <a:gd name="T17" fmla="*/ 28639 h 2180359"/>
                <a:gd name="T18" fmla="*/ 123586 w 2213994"/>
                <a:gd name="T19" fmla="*/ 16593 h 2180359"/>
                <a:gd name="T20" fmla="*/ 133395 w 2213994"/>
                <a:gd name="T21" fmla="*/ 26216 h 2180359"/>
                <a:gd name="T22" fmla="*/ 125381 w 2213994"/>
                <a:gd name="T23" fmla="*/ 42443 h 2180359"/>
                <a:gd name="T24" fmla="*/ 138115 w 2213994"/>
                <a:gd name="T25" fmla="*/ 68231 h 2180359"/>
                <a:gd name="T26" fmla="*/ 154145 w 2213994"/>
                <a:gd name="T27" fmla="*/ 68231 h 2180359"/>
                <a:gd name="T28" fmla="*/ 156369 w 2213994"/>
                <a:gd name="T29" fmla="*/ 82972 h 2180359"/>
                <a:gd name="T30" fmla="*/ 141305 w 2213994"/>
                <a:gd name="T31" fmla="*/ 89381 h 2180359"/>
                <a:gd name="T32" fmla="*/ 136883 w 2213994"/>
                <a:gd name="T33" fmla="*/ 118705 h 2180359"/>
                <a:gd name="T34" fmla="*/ 149163 w 2213994"/>
                <a:gd name="T35" fmla="*/ 130750 h 2180359"/>
                <a:gd name="T36" fmla="*/ 142760 w 2213994"/>
                <a:gd name="T37" fmla="*/ 143714 h 2180359"/>
                <a:gd name="T38" fmla="*/ 127696 w 2213994"/>
                <a:gd name="T39" fmla="*/ 137305 h 2180359"/>
                <a:gd name="T40" fmla="*/ 108184 w 2213994"/>
                <a:gd name="T41" fmla="*/ 156444 h 2180359"/>
                <a:gd name="T42" fmla="*/ 110969 w 2213994"/>
                <a:gd name="T43" fmla="*/ 174899 h 2180359"/>
                <a:gd name="T44" fmla="*/ 98935 w 2213994"/>
                <a:gd name="T45" fmla="*/ 180019 h 2180359"/>
                <a:gd name="T46" fmla="*/ 90920 w 2213994"/>
                <a:gd name="T47" fmla="*/ 163791 h 2180359"/>
                <a:gd name="T48" fmla="*/ 65449 w 2213994"/>
                <a:gd name="T49" fmla="*/ 163791 h 2180359"/>
                <a:gd name="T50" fmla="*/ 57434 w 2213994"/>
                <a:gd name="T51" fmla="*/ 180019 h 2180359"/>
                <a:gd name="T52" fmla="*/ 45401 w 2213994"/>
                <a:gd name="T53" fmla="*/ 174899 h 2180359"/>
                <a:gd name="T54" fmla="*/ 48185 w 2213994"/>
                <a:gd name="T55" fmla="*/ 156444 h 2180359"/>
                <a:gd name="T56" fmla="*/ 28673 w 2213994"/>
                <a:gd name="T57" fmla="*/ 137305 h 2180359"/>
                <a:gd name="T58" fmla="*/ 13609 w 2213994"/>
                <a:gd name="T59" fmla="*/ 143714 h 2180359"/>
                <a:gd name="T60" fmla="*/ 7207 w 2213994"/>
                <a:gd name="T61" fmla="*/ 130750 h 2180359"/>
                <a:gd name="T62" fmla="*/ 19486 w 2213994"/>
                <a:gd name="T63" fmla="*/ 118705 h 2180359"/>
                <a:gd name="T64" fmla="*/ 15064 w 2213994"/>
                <a:gd name="T65" fmla="*/ 89381 h 2180359"/>
                <a:gd name="T66" fmla="*/ 0 w 2213994"/>
                <a:gd name="T67" fmla="*/ 82972 h 2180359"/>
                <a:gd name="T68" fmla="*/ 2224 w 2213994"/>
                <a:gd name="T69" fmla="*/ 68231 h 2180359"/>
                <a:gd name="T70" fmla="*/ 18254 w 2213994"/>
                <a:gd name="T71" fmla="*/ 68231 h 2180359"/>
                <a:gd name="T72" fmla="*/ 30989 w 2213994"/>
                <a:gd name="T73" fmla="*/ 42443 h 2180359"/>
                <a:gd name="T74" fmla="*/ 22974 w 2213994"/>
                <a:gd name="T75" fmla="*/ 26216 h 2180359"/>
                <a:gd name="T76" fmla="*/ 32784 w 2213994"/>
                <a:gd name="T77" fmla="*/ 16593 h 2180359"/>
                <a:gd name="T78" fmla="*/ 45063 w 2213994"/>
                <a:gd name="T79" fmla="*/ 28639 h 2180359"/>
                <a:gd name="T80" fmla="*/ 68999 w 2213994"/>
                <a:gd name="T81" fmla="*/ 18454 h 218035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213994" h="2180359">
                  <a:moveTo>
                    <a:pt x="1106997" y="461703"/>
                  </a:moveTo>
                  <a:cubicBezTo>
                    <a:pt x="753491" y="461703"/>
                    <a:pt x="466917" y="751100"/>
                    <a:pt x="466917" y="1108090"/>
                  </a:cubicBezTo>
                  <a:cubicBezTo>
                    <a:pt x="466917" y="1465080"/>
                    <a:pt x="753491" y="1754477"/>
                    <a:pt x="1106997" y="1754477"/>
                  </a:cubicBezTo>
                  <a:cubicBezTo>
                    <a:pt x="1460503" y="1754477"/>
                    <a:pt x="1747077" y="1465080"/>
                    <a:pt x="1747077" y="1108090"/>
                  </a:cubicBezTo>
                  <a:cubicBezTo>
                    <a:pt x="1747077" y="751100"/>
                    <a:pt x="1460503" y="461703"/>
                    <a:pt x="1106997" y="461703"/>
                  </a:cubicBezTo>
                  <a:close/>
                  <a:moveTo>
                    <a:pt x="1016339" y="0"/>
                  </a:moveTo>
                  <a:lnTo>
                    <a:pt x="1197655" y="0"/>
                  </a:lnTo>
                  <a:lnTo>
                    <a:pt x="1237062" y="223520"/>
                  </a:lnTo>
                  <a:cubicBezTo>
                    <a:pt x="1357231" y="241189"/>
                    <a:pt x="1472539" y="283158"/>
                    <a:pt x="1575952" y="346866"/>
                  </a:cubicBezTo>
                  <a:lnTo>
                    <a:pt x="1749815" y="200970"/>
                  </a:lnTo>
                  <a:lnTo>
                    <a:pt x="1888711" y="317518"/>
                  </a:lnTo>
                  <a:lnTo>
                    <a:pt x="1775222" y="514074"/>
                  </a:lnTo>
                  <a:cubicBezTo>
                    <a:pt x="1855919" y="604853"/>
                    <a:pt x="1917273" y="711121"/>
                    <a:pt x="1955541" y="826396"/>
                  </a:cubicBezTo>
                  <a:lnTo>
                    <a:pt x="2182509" y="826390"/>
                  </a:lnTo>
                  <a:lnTo>
                    <a:pt x="2213994" y="1004952"/>
                  </a:lnTo>
                  <a:lnTo>
                    <a:pt x="2000713" y="1082574"/>
                  </a:lnTo>
                  <a:cubicBezTo>
                    <a:pt x="2004179" y="1203985"/>
                    <a:pt x="1982871" y="1324830"/>
                    <a:pt x="1938089" y="1437734"/>
                  </a:cubicBezTo>
                  <a:lnTo>
                    <a:pt x="2111959" y="1583621"/>
                  </a:lnTo>
                  <a:lnTo>
                    <a:pt x="2021301" y="1740646"/>
                  </a:lnTo>
                  <a:lnTo>
                    <a:pt x="1808024" y="1663013"/>
                  </a:lnTo>
                  <a:cubicBezTo>
                    <a:pt x="1732638" y="1758248"/>
                    <a:pt x="1638637" y="1837123"/>
                    <a:pt x="1531759" y="1894827"/>
                  </a:cubicBezTo>
                  <a:lnTo>
                    <a:pt x="1571177" y="2118345"/>
                  </a:lnTo>
                  <a:lnTo>
                    <a:pt x="1400795" y="2180359"/>
                  </a:lnTo>
                  <a:lnTo>
                    <a:pt x="1287316" y="1983797"/>
                  </a:lnTo>
                  <a:cubicBezTo>
                    <a:pt x="1168351" y="2008293"/>
                    <a:pt x="1045642" y="2008293"/>
                    <a:pt x="926677" y="1983797"/>
                  </a:cubicBezTo>
                  <a:lnTo>
                    <a:pt x="813199" y="2180359"/>
                  </a:lnTo>
                  <a:lnTo>
                    <a:pt x="642817" y="2118345"/>
                  </a:lnTo>
                  <a:lnTo>
                    <a:pt x="682236" y="1894827"/>
                  </a:lnTo>
                  <a:cubicBezTo>
                    <a:pt x="575358" y="1837123"/>
                    <a:pt x="481357" y="1758247"/>
                    <a:pt x="405971" y="1663013"/>
                  </a:cubicBezTo>
                  <a:lnTo>
                    <a:pt x="192693" y="1740646"/>
                  </a:lnTo>
                  <a:lnTo>
                    <a:pt x="102035" y="1583621"/>
                  </a:lnTo>
                  <a:lnTo>
                    <a:pt x="275905" y="1437734"/>
                  </a:lnTo>
                  <a:cubicBezTo>
                    <a:pt x="231123" y="1324830"/>
                    <a:pt x="209814" y="1203985"/>
                    <a:pt x="213281" y="1082574"/>
                  </a:cubicBezTo>
                  <a:lnTo>
                    <a:pt x="0" y="1004952"/>
                  </a:lnTo>
                  <a:lnTo>
                    <a:pt x="31485" y="826390"/>
                  </a:lnTo>
                  <a:lnTo>
                    <a:pt x="258452" y="826396"/>
                  </a:lnTo>
                  <a:cubicBezTo>
                    <a:pt x="296720" y="711121"/>
                    <a:pt x="358074" y="604852"/>
                    <a:pt x="438771" y="514074"/>
                  </a:cubicBezTo>
                  <a:lnTo>
                    <a:pt x="325283" y="317518"/>
                  </a:lnTo>
                  <a:lnTo>
                    <a:pt x="464179" y="200970"/>
                  </a:lnTo>
                  <a:lnTo>
                    <a:pt x="638042" y="346866"/>
                  </a:lnTo>
                  <a:cubicBezTo>
                    <a:pt x="741454" y="283158"/>
                    <a:pt x="856763" y="241190"/>
                    <a:pt x="976932" y="223520"/>
                  </a:cubicBezTo>
                  <a:lnTo>
                    <a:pt x="1016339" y="0"/>
                  </a:lnTo>
                  <a:close/>
                </a:path>
              </a:pathLst>
            </a:custGeom>
            <a:solidFill>
              <a:srgbClr val="00659D"/>
            </a:solidFill>
            <a:ln>
              <a:noFill/>
            </a:ln>
          </p:spPr>
          <p:txBody>
            <a:bodyPr lIns="121883" tIns="60941" rIns="121883" bIns="60941" anchor="ctr"/>
            <a:lstStyle/>
            <a:p>
              <a:pPr>
                <a:defRPr/>
              </a:pPr>
              <a:endParaRPr lang="en-US" dirty="0">
                <a:solidFill>
                  <a:prstClr val="black"/>
                </a:solidFill>
                <a:latin typeface="Calibri"/>
                <a:ea typeface="新細明體" charset="-120"/>
                <a:cs typeface="+mn-cs"/>
              </a:endParaRPr>
            </a:p>
          </p:txBody>
        </p:sp>
        <p:sp>
          <p:nvSpPr>
            <p:cNvPr id="4" name="Shape 3"/>
            <p:cNvSpPr/>
            <p:nvPr/>
          </p:nvSpPr>
          <p:spPr>
            <a:xfrm rot="20573029">
              <a:off x="6553133" y="1644694"/>
              <a:ext cx="3999647" cy="5032562"/>
            </a:xfrm>
            <a:prstGeom prst="gear9">
              <a:avLst/>
            </a:prstGeom>
            <a:solidFill>
              <a:srgbClr val="00B2EE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Freeform 4"/>
            <p:cNvSpPr/>
            <p:nvPr/>
          </p:nvSpPr>
          <p:spPr bwMode="auto">
            <a:xfrm rot="918722">
              <a:off x="5350160" y="2552998"/>
              <a:ext cx="1100962" cy="1455321"/>
            </a:xfrm>
            <a:custGeom>
              <a:avLst/>
              <a:gdLst>
                <a:gd name="connsiteX0" fmla="*/ 898530 w 2043553"/>
                <a:gd name="connsiteY0" fmla="*/ 0 h 2217379"/>
                <a:gd name="connsiteX1" fmla="*/ 1145023 w 2043553"/>
                <a:gd name="connsiteY1" fmla="*/ 0 h 2217379"/>
                <a:gd name="connsiteX2" fmla="*/ 1225073 w 2043553"/>
                <a:gd name="connsiteY2" fmla="*/ 340541 h 2217379"/>
                <a:gd name="connsiteX3" fmla="*/ 1506284 w 2043553"/>
                <a:gd name="connsiteY3" fmla="*/ 478900 h 2217379"/>
                <a:gd name="connsiteX4" fmla="*/ 1585366 w 2043553"/>
                <a:gd name="connsiteY4" fmla="*/ 548555 h 2217379"/>
                <a:gd name="connsiteX5" fmla="*/ 1920307 w 2043553"/>
                <a:gd name="connsiteY5" fmla="*/ 447611 h 2217379"/>
                <a:gd name="connsiteX6" fmla="*/ 2043553 w 2043553"/>
                <a:gd name="connsiteY6" fmla="*/ 661079 h 2217379"/>
                <a:gd name="connsiteX7" fmla="*/ 1788661 w 2043553"/>
                <a:gd name="connsiteY7" fmla="*/ 900675 h 2217379"/>
                <a:gd name="connsiteX8" fmla="*/ 1788661 w 2043553"/>
                <a:gd name="connsiteY8" fmla="*/ 1316705 h 2217379"/>
                <a:gd name="connsiteX9" fmla="*/ 2043553 w 2043553"/>
                <a:gd name="connsiteY9" fmla="*/ 1556300 h 2217379"/>
                <a:gd name="connsiteX10" fmla="*/ 1920307 w 2043553"/>
                <a:gd name="connsiteY10" fmla="*/ 1769768 h 2217379"/>
                <a:gd name="connsiteX11" fmla="*/ 1585365 w 2043553"/>
                <a:gd name="connsiteY11" fmla="*/ 1668824 h 2217379"/>
                <a:gd name="connsiteX12" fmla="*/ 1225072 w 2043553"/>
                <a:gd name="connsiteY12" fmla="*/ 1876838 h 2217379"/>
                <a:gd name="connsiteX13" fmla="*/ 1145023 w 2043553"/>
                <a:gd name="connsiteY13" fmla="*/ 2217379 h 2217379"/>
                <a:gd name="connsiteX14" fmla="*/ 898530 w 2043553"/>
                <a:gd name="connsiteY14" fmla="*/ 2217379 h 2217379"/>
                <a:gd name="connsiteX15" fmla="*/ 818480 w 2043553"/>
                <a:gd name="connsiteY15" fmla="*/ 1876838 h 2217379"/>
                <a:gd name="connsiteX16" fmla="*/ 458187 w 2043553"/>
                <a:gd name="connsiteY16" fmla="*/ 1668824 h 2217379"/>
                <a:gd name="connsiteX17" fmla="*/ 123247 w 2043553"/>
                <a:gd name="connsiteY17" fmla="*/ 1769768 h 2217379"/>
                <a:gd name="connsiteX18" fmla="*/ 0 w 2043553"/>
                <a:gd name="connsiteY18" fmla="*/ 1556300 h 2217379"/>
                <a:gd name="connsiteX19" fmla="*/ 254892 w 2043553"/>
                <a:gd name="connsiteY19" fmla="*/ 1316704 h 2217379"/>
                <a:gd name="connsiteX20" fmla="*/ 254892 w 2043553"/>
                <a:gd name="connsiteY20" fmla="*/ 900674 h 2217379"/>
                <a:gd name="connsiteX21" fmla="*/ 0 w 2043553"/>
                <a:gd name="connsiteY21" fmla="*/ 661079 h 2217379"/>
                <a:gd name="connsiteX22" fmla="*/ 123247 w 2043553"/>
                <a:gd name="connsiteY22" fmla="*/ 447611 h 2217379"/>
                <a:gd name="connsiteX23" fmla="*/ 458189 w 2043553"/>
                <a:gd name="connsiteY23" fmla="*/ 548555 h 2217379"/>
                <a:gd name="connsiteX24" fmla="*/ 818481 w 2043553"/>
                <a:gd name="connsiteY24" fmla="*/ 340541 h 2217379"/>
                <a:gd name="connsiteX25" fmla="*/ 898530 w 2043553"/>
                <a:gd name="connsiteY25" fmla="*/ 0 h 2217379"/>
                <a:gd name="connsiteX26" fmla="*/ 1022727 w 2043553"/>
                <a:gd name="connsiteY26" fmla="*/ 521665 h 2217379"/>
                <a:gd name="connsiteX27" fmla="*/ 435703 w 2043553"/>
                <a:gd name="connsiteY27" fmla="*/ 1108689 h 2217379"/>
                <a:gd name="connsiteX28" fmla="*/ 1022727 w 2043553"/>
                <a:gd name="connsiteY28" fmla="*/ 1695713 h 2217379"/>
                <a:gd name="connsiteX29" fmla="*/ 1609751 w 2043553"/>
                <a:gd name="connsiteY29" fmla="*/ 1108689 h 2217379"/>
                <a:gd name="connsiteX30" fmla="*/ 1022727 w 2043553"/>
                <a:gd name="connsiteY30" fmla="*/ 521665 h 22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043553" h="2217379">
                  <a:moveTo>
                    <a:pt x="898530" y="0"/>
                  </a:moveTo>
                  <a:lnTo>
                    <a:pt x="1145023" y="0"/>
                  </a:lnTo>
                  <a:lnTo>
                    <a:pt x="1225073" y="340541"/>
                  </a:lnTo>
                  <a:cubicBezTo>
                    <a:pt x="1327403" y="367623"/>
                    <a:pt x="1422939" y="414782"/>
                    <a:pt x="1506284" y="478900"/>
                  </a:cubicBezTo>
                  <a:lnTo>
                    <a:pt x="1585366" y="548555"/>
                  </a:lnTo>
                  <a:lnTo>
                    <a:pt x="1920307" y="447611"/>
                  </a:lnTo>
                  <a:lnTo>
                    <a:pt x="2043553" y="661079"/>
                  </a:lnTo>
                  <a:lnTo>
                    <a:pt x="1788661" y="900675"/>
                  </a:lnTo>
                  <a:cubicBezTo>
                    <a:pt x="1825609" y="1036890"/>
                    <a:pt x="1825609" y="1180489"/>
                    <a:pt x="1788661" y="1316705"/>
                  </a:cubicBezTo>
                  <a:lnTo>
                    <a:pt x="2043553" y="1556300"/>
                  </a:lnTo>
                  <a:lnTo>
                    <a:pt x="1920307" y="1769768"/>
                  </a:lnTo>
                  <a:lnTo>
                    <a:pt x="1585365" y="1668824"/>
                  </a:lnTo>
                  <a:cubicBezTo>
                    <a:pt x="1485873" y="1768929"/>
                    <a:pt x="1361512" y="1840728"/>
                    <a:pt x="1225072" y="1876838"/>
                  </a:cubicBezTo>
                  <a:lnTo>
                    <a:pt x="1145023" y="2217379"/>
                  </a:lnTo>
                  <a:lnTo>
                    <a:pt x="898530" y="2217379"/>
                  </a:lnTo>
                  <a:lnTo>
                    <a:pt x="818480" y="1876838"/>
                  </a:lnTo>
                  <a:cubicBezTo>
                    <a:pt x="682040" y="1840728"/>
                    <a:pt x="557679" y="1768929"/>
                    <a:pt x="458187" y="1668824"/>
                  </a:cubicBezTo>
                  <a:lnTo>
                    <a:pt x="123247" y="1769768"/>
                  </a:lnTo>
                  <a:lnTo>
                    <a:pt x="0" y="1556300"/>
                  </a:lnTo>
                  <a:lnTo>
                    <a:pt x="254892" y="1316704"/>
                  </a:lnTo>
                  <a:cubicBezTo>
                    <a:pt x="217944" y="1180489"/>
                    <a:pt x="217944" y="1036890"/>
                    <a:pt x="254892" y="900674"/>
                  </a:cubicBezTo>
                  <a:lnTo>
                    <a:pt x="0" y="661079"/>
                  </a:lnTo>
                  <a:lnTo>
                    <a:pt x="123247" y="447611"/>
                  </a:lnTo>
                  <a:lnTo>
                    <a:pt x="458189" y="548555"/>
                  </a:lnTo>
                  <a:cubicBezTo>
                    <a:pt x="557681" y="448450"/>
                    <a:pt x="682042" y="376651"/>
                    <a:pt x="818481" y="340541"/>
                  </a:cubicBezTo>
                  <a:lnTo>
                    <a:pt x="898530" y="0"/>
                  </a:lnTo>
                  <a:close/>
                  <a:moveTo>
                    <a:pt x="1022727" y="521665"/>
                  </a:moveTo>
                  <a:cubicBezTo>
                    <a:pt x="698523" y="521665"/>
                    <a:pt x="435703" y="784485"/>
                    <a:pt x="435703" y="1108689"/>
                  </a:cubicBezTo>
                  <a:cubicBezTo>
                    <a:pt x="435703" y="1432893"/>
                    <a:pt x="698523" y="1695713"/>
                    <a:pt x="1022727" y="1695713"/>
                  </a:cubicBezTo>
                  <a:cubicBezTo>
                    <a:pt x="1346931" y="1695713"/>
                    <a:pt x="1609751" y="1432893"/>
                    <a:pt x="1609751" y="1108689"/>
                  </a:cubicBezTo>
                  <a:cubicBezTo>
                    <a:pt x="1609751" y="784485"/>
                    <a:pt x="1346931" y="521665"/>
                    <a:pt x="1022727" y="521665"/>
                  </a:cubicBezTo>
                  <a:close/>
                </a:path>
              </a:pathLst>
            </a:custGeom>
            <a:solidFill>
              <a:srgbClr val="17AF4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902">
                <a:defRPr/>
              </a:pPr>
              <a:endPara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489" name="Rectangle 6"/>
            <p:cNvSpPr>
              <a:spLocks noChangeArrowheads="1"/>
            </p:cNvSpPr>
            <p:nvPr/>
          </p:nvSpPr>
          <p:spPr bwMode="auto">
            <a:xfrm>
              <a:off x="3165988" y="3547633"/>
              <a:ext cx="1212778" cy="295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Helvetica Neue Light" charset="0"/>
                  <a:ea typeface="新細明體" charset="0"/>
                  <a:cs typeface="新細明體" charset="0"/>
                </a:rPr>
                <a:t>Speed &amp; Agility</a:t>
              </a:r>
            </a:p>
          </p:txBody>
        </p:sp>
        <p:sp>
          <p:nvSpPr>
            <p:cNvPr id="20490" name="Rectangle 7"/>
            <p:cNvSpPr>
              <a:spLocks noChangeArrowheads="1"/>
            </p:cNvSpPr>
            <p:nvPr/>
          </p:nvSpPr>
          <p:spPr bwMode="auto">
            <a:xfrm>
              <a:off x="7063919" y="4212217"/>
              <a:ext cx="2878124" cy="4439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  <a:latin typeface="Helvetica Neue Light" charset="0"/>
                  <a:ea typeface="新細明體" charset="0"/>
                  <a:cs typeface="新細明體" charset="0"/>
                </a:rPr>
                <a:t>Integration &amp; Scale</a:t>
              </a:r>
            </a:p>
          </p:txBody>
        </p:sp>
        <p:sp>
          <p:nvSpPr>
            <p:cNvPr id="20491" name="Rectangle 8"/>
            <p:cNvSpPr>
              <a:spLocks noChangeArrowheads="1"/>
            </p:cNvSpPr>
            <p:nvPr/>
          </p:nvSpPr>
          <p:spPr bwMode="auto">
            <a:xfrm>
              <a:off x="7337526" y="3688223"/>
              <a:ext cx="2338993" cy="591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  <a:latin typeface="Helvetica Neue Light" charset="0"/>
                  <a:ea typeface="新細明體" charset="0"/>
                  <a:cs typeface="新細明體" charset="0"/>
                </a:rPr>
                <a:t>Core Enterprise</a:t>
              </a:r>
            </a:p>
          </p:txBody>
        </p:sp>
        <p:sp>
          <p:nvSpPr>
            <p:cNvPr id="20492" name="Rectangle 9"/>
            <p:cNvSpPr>
              <a:spLocks noChangeArrowheads="1"/>
            </p:cNvSpPr>
            <p:nvPr/>
          </p:nvSpPr>
          <p:spPr bwMode="auto">
            <a:xfrm>
              <a:off x="3219522" y="2741720"/>
              <a:ext cx="1105712" cy="7399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500" dirty="0">
                  <a:latin typeface="Helvetica Neue Light" charset="0"/>
                  <a:ea typeface="新細明體" charset="0"/>
                  <a:cs typeface="新細明體" charset="0"/>
                </a:rPr>
                <a:t>Digital </a:t>
              </a:r>
            </a:p>
            <a:p>
              <a:pPr algn="ctr"/>
              <a:r>
                <a:rPr lang="en-US" sz="1500" dirty="0">
                  <a:latin typeface="Helvetica Neue Light" charset="0"/>
                  <a:ea typeface="新細明體" charset="0"/>
                  <a:cs typeface="新細明體" charset="0"/>
                </a:rPr>
                <a:t>Ecosystem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25053" y="2133193"/>
              <a:ext cx="1393525" cy="1035867"/>
            </a:xfrm>
            <a:prstGeom prst="homePlate">
              <a:avLst>
                <a:gd name="adj" fmla="val 27029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</a:gradFill>
          </p:spPr>
          <p:txBody>
            <a:bodyPr lIns="182880" rIns="182880">
              <a:spAutoFit/>
            </a:bodyPr>
            <a:lstStyle/>
            <a:p>
              <a:pPr algn="r">
                <a:defRPr/>
              </a:pPr>
              <a:r>
                <a:rPr lang="en-US" dirty="0">
                  <a:solidFill>
                    <a:srgbClr val="264A60"/>
                  </a:solidFill>
                  <a:latin typeface="Helvetica Neue Light"/>
                  <a:ea typeface="新細明體" charset="-120"/>
                  <a:cs typeface="Helvetica Neue Light"/>
                </a:rPr>
                <a:t>Fast </a:t>
              </a:r>
            </a:p>
            <a:p>
              <a:pPr algn="r">
                <a:defRPr/>
              </a:pPr>
              <a:r>
                <a:rPr lang="en-US" dirty="0">
                  <a:solidFill>
                    <a:srgbClr val="264A60"/>
                  </a:solidFill>
                  <a:latin typeface="Helvetica Neue Light"/>
                  <a:ea typeface="新細明體" charset="-120"/>
                  <a:cs typeface="Helvetica Neue Light"/>
                </a:rPr>
                <a:t>Speed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flipH="1">
              <a:off x="9857943" y="5082001"/>
              <a:ext cx="1622570" cy="1035867"/>
            </a:xfrm>
            <a:prstGeom prst="homePlate">
              <a:avLst>
                <a:gd name="adj" fmla="val 29581"/>
              </a:avLst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</p:spPr>
          <p:txBody>
            <a:bodyPr lIns="182880" rIns="18288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chemeClr val="tx2"/>
                  </a:solidFill>
                  <a:latin typeface="Helvetica Neue Light"/>
                  <a:ea typeface="新細明體" charset="-120"/>
                  <a:cs typeface="Helvetica Neue Light"/>
                </a:rPr>
                <a:t>Steady Speed</a:t>
              </a:r>
            </a:p>
          </p:txBody>
        </p:sp>
      </p:grpSp>
      <p:sp>
        <p:nvSpPr>
          <p:cNvPr id="20482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 Light" charset="0"/>
              </a:rPr>
              <a:t>Challenges with Multi-Speed IT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64316" y="1768761"/>
            <a:ext cx="6478540" cy="2285063"/>
          </a:xfrm>
          <a:prstGeom prst="rect">
            <a:avLst/>
          </a:prstGeom>
          <a:gradFill rotWithShape="1">
            <a:gsLst>
              <a:gs pos="0">
                <a:srgbClr val="FFFFFF">
                  <a:shade val="51000"/>
                  <a:satMod val="130000"/>
                </a:srgbClr>
              </a:gs>
              <a:gs pos="80000">
                <a:srgbClr val="FFFFFF">
                  <a:shade val="93000"/>
                  <a:satMod val="130000"/>
                </a:srgbClr>
              </a:gs>
              <a:gs pos="100000">
                <a:srgbClr val="FFFFFF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lIns="68402" tIns="34202" rIns="68402" bIns="34202">
            <a:spAutoFit/>
          </a:bodyPr>
          <a:lstStyle/>
          <a:p>
            <a:pPr defTabSz="683542">
              <a:defRPr/>
            </a:pPr>
            <a:r>
              <a:rPr lang="en-US" kern="0" dirty="0">
                <a:solidFill>
                  <a:srgbClr val="000000"/>
                </a:solidFill>
                <a:latin typeface="Helvetica Neue Light"/>
                <a:cs typeface="Helvetica Neue Light"/>
              </a:rPr>
              <a:t>How to rapidly create APIs from existing data </a:t>
            </a:r>
            <a:r>
              <a:rPr lang="en-US" kern="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sources?</a:t>
            </a:r>
          </a:p>
          <a:p>
            <a:pPr defTabSz="683542">
              <a:defRPr/>
            </a:pPr>
            <a:r>
              <a:rPr lang="en-US" kern="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How </a:t>
            </a:r>
            <a:r>
              <a:rPr lang="en-US" kern="0" dirty="0">
                <a:solidFill>
                  <a:srgbClr val="000000"/>
                </a:solidFill>
                <a:latin typeface="Helvetica Neue Light"/>
                <a:cs typeface="Helvetica Neue Light"/>
              </a:rPr>
              <a:t>to manage the consumption of APIs across the enterprise?</a:t>
            </a:r>
          </a:p>
          <a:p>
            <a:pPr defTabSz="683542">
              <a:defRPr/>
            </a:pPr>
            <a:r>
              <a:rPr lang="en-US" kern="0" dirty="0">
                <a:solidFill>
                  <a:srgbClr val="000000"/>
                </a:solidFill>
                <a:latin typeface="Helvetica Neue Light"/>
                <a:cs typeface="Helvetica Neue Light"/>
              </a:rPr>
              <a:t>How to provide self-service for internal &amp; external developers?</a:t>
            </a:r>
          </a:p>
          <a:p>
            <a:pPr defTabSz="683542">
              <a:defRPr/>
            </a:pPr>
            <a:r>
              <a:rPr lang="en-US" kern="0" dirty="0">
                <a:solidFill>
                  <a:srgbClr val="000000"/>
                </a:solidFill>
                <a:latin typeface="Helvetica Neue Light"/>
                <a:cs typeface="Helvetica Neue Light"/>
              </a:rPr>
              <a:t>How to enforce security at runtime?</a:t>
            </a:r>
          </a:p>
          <a:p>
            <a:pPr defTabSz="683542">
              <a:defRPr/>
            </a:pPr>
            <a:r>
              <a:rPr lang="en-US" kern="0" dirty="0">
                <a:solidFill>
                  <a:srgbClr val="000000"/>
                </a:solidFill>
                <a:latin typeface="Helvetica Neue Light"/>
                <a:cs typeface="Helvetica Neue Light"/>
              </a:rPr>
              <a:t>How to throttle and provide controlled access?</a:t>
            </a:r>
          </a:p>
          <a:p>
            <a:pPr defTabSz="683542">
              <a:defRPr/>
            </a:pPr>
            <a:r>
              <a:rPr lang="en-US" kern="0" dirty="0">
                <a:solidFill>
                  <a:srgbClr val="000000"/>
                </a:solidFill>
                <a:latin typeface="Helvetica Neue Light"/>
                <a:cs typeface="Helvetica Neue Light"/>
              </a:rPr>
              <a:t>How to introduce change with new versions?</a:t>
            </a:r>
          </a:p>
          <a:p>
            <a:pPr defTabSz="683542">
              <a:defRPr/>
            </a:pPr>
            <a:r>
              <a:rPr lang="en-US" kern="0" dirty="0">
                <a:solidFill>
                  <a:srgbClr val="000000"/>
                </a:solidFill>
                <a:latin typeface="Helvetica Neue Light"/>
                <a:cs typeface="Helvetica Neue Light"/>
              </a:rPr>
              <a:t>How do I know who is using my service and how much?</a:t>
            </a:r>
          </a:p>
          <a:p>
            <a:pPr defTabSz="683542">
              <a:defRPr/>
            </a:pPr>
            <a:r>
              <a:rPr lang="en-US" kern="0" dirty="0">
                <a:solidFill>
                  <a:srgbClr val="000000"/>
                </a:solidFill>
                <a:latin typeface="Helvetica Neue Light"/>
                <a:cs typeface="Helvetica Neue Light"/>
              </a:rPr>
              <a:t>How much should I charge for access to my service?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62" descr="13 cop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784227"/>
            <a:ext cx="9144000" cy="381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0" name="Rectangle 14"/>
          <p:cNvSpPr>
            <a:spLocks noChangeArrowheads="1"/>
          </p:cNvSpPr>
          <p:nvPr/>
        </p:nvSpPr>
        <p:spPr bwMode="auto">
          <a:xfrm>
            <a:off x="0" y="746127"/>
            <a:ext cx="9144000" cy="3849688"/>
          </a:xfrm>
          <a:prstGeom prst="rect">
            <a:avLst/>
          </a:prstGeom>
          <a:solidFill>
            <a:srgbClr val="FFFFFF">
              <a:alpha val="70195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/>
            <a:endParaRPr lang="en-US" dirty="0">
              <a:solidFill>
                <a:srgbClr val="4178BE"/>
              </a:solidFill>
            </a:endParaRPr>
          </a:p>
        </p:txBody>
      </p:sp>
      <p:grpSp>
        <p:nvGrpSpPr>
          <p:cNvPr id="32772" name="Group 4"/>
          <p:cNvGrpSpPr>
            <a:grpSpLocks/>
          </p:cNvGrpSpPr>
          <p:nvPr/>
        </p:nvGrpSpPr>
        <p:grpSpPr bwMode="auto">
          <a:xfrm>
            <a:off x="2490788" y="1022350"/>
            <a:ext cx="1943100" cy="3284538"/>
            <a:chOff x="2218423" y="1045369"/>
            <a:chExt cx="1481142" cy="3284934"/>
          </a:xfrm>
        </p:grpSpPr>
        <p:sp>
          <p:nvSpPr>
            <p:cNvPr id="32822" name="AutoShape 25"/>
            <p:cNvSpPr>
              <a:spLocks noChangeArrowheads="1"/>
            </p:cNvSpPr>
            <p:nvPr/>
          </p:nvSpPr>
          <p:spPr bwMode="auto">
            <a:xfrm>
              <a:off x="2218428" y="1045369"/>
              <a:ext cx="1476375" cy="318849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914400"/>
              <a:endParaRPr lang="en-US" dirty="0">
                <a:solidFill>
                  <a:srgbClr val="4178BE"/>
                </a:solidFill>
              </a:endParaRPr>
            </a:p>
          </p:txBody>
        </p:sp>
        <p:sp>
          <p:nvSpPr>
            <p:cNvPr id="32823" name="Rectangle 26"/>
            <p:cNvSpPr>
              <a:spLocks noChangeArrowheads="1"/>
            </p:cNvSpPr>
            <p:nvPr/>
          </p:nvSpPr>
          <p:spPr bwMode="auto">
            <a:xfrm>
              <a:off x="2218428" y="1682353"/>
              <a:ext cx="1481137" cy="2647950"/>
            </a:xfrm>
            <a:prstGeom prst="rect">
              <a:avLst/>
            </a:prstGeom>
            <a:solidFill>
              <a:srgbClr val="1D9E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914400"/>
              <a:endParaRPr lang="en-US" dirty="0">
                <a:solidFill>
                  <a:srgbClr val="4178BE"/>
                </a:solidFill>
              </a:endParaRPr>
            </a:p>
          </p:txBody>
        </p:sp>
        <p:sp>
          <p:nvSpPr>
            <p:cNvPr id="32824" name="Text Box 27"/>
            <p:cNvSpPr txBox="1">
              <a:spLocks noChangeArrowheads="1"/>
            </p:cNvSpPr>
            <p:nvPr/>
          </p:nvSpPr>
          <p:spPr bwMode="auto">
            <a:xfrm>
              <a:off x="2218423" y="2040504"/>
              <a:ext cx="1460500" cy="2093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914400">
                <a:spcBef>
                  <a:spcPct val="50000"/>
                </a:spcBef>
              </a:pPr>
              <a:r>
                <a:rPr lang="en-US" sz="1600" dirty="0">
                  <a:solidFill>
                    <a:srgbClr val="264A60"/>
                  </a:solidFill>
                  <a:latin typeface="Helvetica Neue Light" charset="0"/>
                  <a:cs typeface="Helvetica Neue Light" charset="0"/>
                </a:rPr>
                <a:t>Securely expose systems of record</a:t>
              </a:r>
            </a:p>
            <a:p>
              <a:pPr algn="ctr" defTabSz="914400">
                <a:spcBef>
                  <a:spcPct val="50000"/>
                </a:spcBef>
              </a:pPr>
              <a:endParaRPr lang="en-US" sz="1200" dirty="0">
                <a:solidFill>
                  <a:srgbClr val="DFE9E9"/>
                </a:solidFill>
                <a:latin typeface="Helvetica Neue Light" charset="0"/>
                <a:cs typeface="Helvetica Neue Light" charset="0"/>
              </a:endParaRPr>
            </a:p>
            <a:p>
              <a:pPr algn="ctr" defTabSz="914400">
                <a:spcBef>
                  <a:spcPct val="50000"/>
                </a:spcBef>
              </a:pPr>
              <a:r>
                <a:rPr lang="en-US" sz="1600" dirty="0">
                  <a:solidFill>
                    <a:srgbClr val="DFE9E9"/>
                  </a:solidFill>
                  <a:latin typeface="Helvetica Neue Light" charset="0"/>
                  <a:cs typeface="Helvetica Neue Light" charset="0"/>
                </a:rPr>
                <a:t>Apps and data to Mobile, IoT, &amp; hybrid cloud apps</a:t>
              </a:r>
            </a:p>
            <a:p>
              <a:pPr algn="ctr" defTabSz="914400">
                <a:spcBef>
                  <a:spcPct val="50000"/>
                </a:spcBef>
              </a:pPr>
              <a:endParaRPr lang="en-US" sz="1600" dirty="0">
                <a:solidFill>
                  <a:srgbClr val="DFE9E9"/>
                </a:solidFill>
                <a:latin typeface="Helvetica Neue Light" charset="0"/>
                <a:cs typeface="Helvetica Neue Light" charset="0"/>
              </a:endParaRPr>
            </a:p>
          </p:txBody>
        </p:sp>
        <p:sp>
          <p:nvSpPr>
            <p:cNvPr id="32825" name="Oval 28"/>
            <p:cNvSpPr>
              <a:spLocks noChangeArrowheads="1"/>
            </p:cNvSpPr>
            <p:nvPr/>
          </p:nvSpPr>
          <p:spPr bwMode="auto">
            <a:xfrm>
              <a:off x="2408928" y="1247777"/>
              <a:ext cx="1095375" cy="85367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914400"/>
              <a:endParaRPr lang="en-US" dirty="0">
                <a:solidFill>
                  <a:srgbClr val="4178BE"/>
                </a:solidFill>
              </a:endParaRPr>
            </a:p>
          </p:txBody>
        </p:sp>
        <p:sp>
          <p:nvSpPr>
            <p:cNvPr id="122909" name="Oval 29"/>
            <p:cNvSpPr>
              <a:spLocks noChangeArrowheads="1"/>
            </p:cNvSpPr>
            <p:nvPr/>
          </p:nvSpPr>
          <p:spPr bwMode="auto">
            <a:xfrm>
              <a:off x="2579028" y="1375609"/>
              <a:ext cx="736940" cy="573157"/>
            </a:xfrm>
            <a:prstGeom prst="ellipse">
              <a:avLst/>
            </a:prstGeom>
            <a:solidFill>
              <a:srgbClr val="1D9EFF"/>
            </a:solidFill>
            <a:ln w="9525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defTabSz="914400">
                <a:defRPr/>
              </a:pPr>
              <a:endParaRPr lang="en-US" dirty="0">
                <a:solidFill>
                  <a:srgbClr val="4178B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827" name="WordArt 57"/>
            <p:cNvSpPr>
              <a:spLocks noChangeArrowheads="1" noChangeShapeType="1" noTextEdit="1"/>
            </p:cNvSpPr>
            <p:nvPr/>
          </p:nvSpPr>
          <p:spPr bwMode="auto">
            <a:xfrm>
              <a:off x="2845490" y="1510905"/>
              <a:ext cx="188913" cy="292894"/>
            </a:xfrm>
            <a:prstGeom prst="rect">
              <a:avLst/>
            </a:prstGeom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is-IS" sz="3600" b="1" kern="10">
                  <a:solidFill>
                    <a:srgbClr val="FFFFFF"/>
                  </a:solidFill>
                  <a:latin typeface="Arial"/>
                  <a:ea typeface="Arial"/>
                  <a:cs typeface="Arial"/>
                </a:rPr>
                <a:t>2</a:t>
              </a:r>
              <a:endParaRPr lang="en-US" sz="3600" b="1" kern="10" dirty="0">
                <a:solidFill>
                  <a:srgbClr val="FFFFFF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2828" name="Freeform 63"/>
            <p:cNvSpPr>
              <a:spLocks noEditPoints="1"/>
            </p:cNvSpPr>
            <p:nvPr/>
          </p:nvSpPr>
          <p:spPr bwMode="auto">
            <a:xfrm>
              <a:off x="2759765" y="3806431"/>
              <a:ext cx="354013" cy="402431"/>
            </a:xfrm>
            <a:custGeom>
              <a:avLst/>
              <a:gdLst>
                <a:gd name="T0" fmla="*/ 0 w 438"/>
                <a:gd name="T1" fmla="*/ 2147483647 h 662"/>
                <a:gd name="T2" fmla="*/ 2147483647 w 438"/>
                <a:gd name="T3" fmla="*/ 2147483647 h 662"/>
                <a:gd name="T4" fmla="*/ 2147483647 w 438"/>
                <a:gd name="T5" fmla="*/ 2147483647 h 662"/>
                <a:gd name="T6" fmla="*/ 2147483647 w 438"/>
                <a:gd name="T7" fmla="*/ 2147483647 h 662"/>
                <a:gd name="T8" fmla="*/ 2147483647 w 438"/>
                <a:gd name="T9" fmla="*/ 2147483647 h 662"/>
                <a:gd name="T10" fmla="*/ 2147483647 w 438"/>
                <a:gd name="T11" fmla="*/ 2147483647 h 662"/>
                <a:gd name="T12" fmla="*/ 2147483647 w 438"/>
                <a:gd name="T13" fmla="*/ 2147483647 h 662"/>
                <a:gd name="T14" fmla="*/ 2147483647 w 438"/>
                <a:gd name="T15" fmla="*/ 2147483647 h 662"/>
                <a:gd name="T16" fmla="*/ 2147483647 w 438"/>
                <a:gd name="T17" fmla="*/ 2147483647 h 662"/>
                <a:gd name="T18" fmla="*/ 2147483647 w 438"/>
                <a:gd name="T19" fmla="*/ 2147483647 h 662"/>
                <a:gd name="T20" fmla="*/ 2147483647 w 438"/>
                <a:gd name="T21" fmla="*/ 2147483647 h 662"/>
                <a:gd name="T22" fmla="*/ 2147483647 w 438"/>
                <a:gd name="T23" fmla="*/ 2147483647 h 662"/>
                <a:gd name="T24" fmla="*/ 2147483647 w 438"/>
                <a:gd name="T25" fmla="*/ 2147483647 h 662"/>
                <a:gd name="T26" fmla="*/ 2147483647 w 438"/>
                <a:gd name="T27" fmla="*/ 2147483647 h 662"/>
                <a:gd name="T28" fmla="*/ 2147483647 w 438"/>
                <a:gd name="T29" fmla="*/ 2147483647 h 662"/>
                <a:gd name="T30" fmla="*/ 2147483647 w 438"/>
                <a:gd name="T31" fmla="*/ 2147483647 h 662"/>
                <a:gd name="T32" fmla="*/ 2147483647 w 438"/>
                <a:gd name="T33" fmla="*/ 2147483647 h 662"/>
                <a:gd name="T34" fmla="*/ 2147483647 w 438"/>
                <a:gd name="T35" fmla="*/ 2147483647 h 662"/>
                <a:gd name="T36" fmla="*/ 2147483647 w 438"/>
                <a:gd name="T37" fmla="*/ 0 h 662"/>
                <a:gd name="T38" fmla="*/ 2147483647 w 438"/>
                <a:gd name="T39" fmla="*/ 2147483647 h 662"/>
                <a:gd name="T40" fmla="*/ 2147483647 w 438"/>
                <a:gd name="T41" fmla="*/ 2147483647 h 662"/>
                <a:gd name="T42" fmla="*/ 2147483647 w 438"/>
                <a:gd name="T43" fmla="*/ 2147483647 h 662"/>
                <a:gd name="T44" fmla="*/ 2147483647 w 438"/>
                <a:gd name="T45" fmla="*/ 2147483647 h 662"/>
                <a:gd name="T46" fmla="*/ 2147483647 w 438"/>
                <a:gd name="T47" fmla="*/ 2147483647 h 662"/>
                <a:gd name="T48" fmla="*/ 2147483647 w 438"/>
                <a:gd name="T49" fmla="*/ 2147483647 h 662"/>
                <a:gd name="T50" fmla="*/ 2147483647 w 438"/>
                <a:gd name="T51" fmla="*/ 2147483647 h 662"/>
                <a:gd name="T52" fmla="*/ 2147483647 w 438"/>
                <a:gd name="T53" fmla="*/ 2147483647 h 662"/>
                <a:gd name="T54" fmla="*/ 2147483647 w 438"/>
                <a:gd name="T55" fmla="*/ 2147483647 h 662"/>
                <a:gd name="T56" fmla="*/ 2147483647 w 438"/>
                <a:gd name="T57" fmla="*/ 2147483647 h 662"/>
                <a:gd name="T58" fmla="*/ 2147483647 w 438"/>
                <a:gd name="T59" fmla="*/ 2147483647 h 662"/>
                <a:gd name="T60" fmla="*/ 2147483647 w 438"/>
                <a:gd name="T61" fmla="*/ 2147483647 h 662"/>
                <a:gd name="T62" fmla="*/ 2147483647 w 438"/>
                <a:gd name="T63" fmla="*/ 2147483647 h 662"/>
                <a:gd name="T64" fmla="*/ 2147483647 w 438"/>
                <a:gd name="T65" fmla="*/ 2147483647 h 662"/>
                <a:gd name="T66" fmla="*/ 2147483647 w 438"/>
                <a:gd name="T67" fmla="*/ 2147483647 h 662"/>
                <a:gd name="T68" fmla="*/ 2147483647 w 438"/>
                <a:gd name="T69" fmla="*/ 2147483647 h 662"/>
                <a:gd name="T70" fmla="*/ 2147483647 w 438"/>
                <a:gd name="T71" fmla="*/ 2147483647 h 662"/>
                <a:gd name="T72" fmla="*/ 2147483647 w 438"/>
                <a:gd name="T73" fmla="*/ 2147483647 h 662"/>
                <a:gd name="T74" fmla="*/ 2147483647 w 438"/>
                <a:gd name="T75" fmla="*/ 2147483647 h 662"/>
                <a:gd name="T76" fmla="*/ 2147483647 w 438"/>
                <a:gd name="T77" fmla="*/ 2147483647 h 662"/>
                <a:gd name="T78" fmla="*/ 2147483647 w 438"/>
                <a:gd name="T79" fmla="*/ 2147483647 h 662"/>
                <a:gd name="T80" fmla="*/ 2147483647 w 438"/>
                <a:gd name="T81" fmla="*/ 2147483647 h 662"/>
                <a:gd name="T82" fmla="*/ 2147483647 w 438"/>
                <a:gd name="T83" fmla="*/ 2147483647 h 662"/>
                <a:gd name="T84" fmla="*/ 2147483647 w 438"/>
                <a:gd name="T85" fmla="*/ 2147483647 h 662"/>
                <a:gd name="T86" fmla="*/ 2147483647 w 438"/>
                <a:gd name="T87" fmla="*/ 2147483647 h 662"/>
                <a:gd name="T88" fmla="*/ 2147483647 w 438"/>
                <a:gd name="T89" fmla="*/ 2147483647 h 662"/>
                <a:gd name="T90" fmla="*/ 2147483647 w 438"/>
                <a:gd name="T91" fmla="*/ 2147483647 h 662"/>
                <a:gd name="T92" fmla="*/ 2147483647 w 438"/>
                <a:gd name="T93" fmla="*/ 2147483647 h 662"/>
                <a:gd name="T94" fmla="*/ 2147483647 w 438"/>
                <a:gd name="T95" fmla="*/ 2147483647 h 662"/>
                <a:gd name="T96" fmla="*/ 2147483647 w 438"/>
                <a:gd name="T97" fmla="*/ 2147483647 h 662"/>
                <a:gd name="T98" fmla="*/ 2147483647 w 438"/>
                <a:gd name="T99" fmla="*/ 2147483647 h 66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38"/>
                <a:gd name="T151" fmla="*/ 0 h 662"/>
                <a:gd name="T152" fmla="*/ 438 w 438"/>
                <a:gd name="T153" fmla="*/ 662 h 66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38" h="662">
                  <a:moveTo>
                    <a:pt x="0" y="219"/>
                  </a:moveTo>
                  <a:lnTo>
                    <a:pt x="0" y="332"/>
                  </a:lnTo>
                  <a:lnTo>
                    <a:pt x="0" y="443"/>
                  </a:lnTo>
                  <a:lnTo>
                    <a:pt x="1" y="465"/>
                  </a:lnTo>
                  <a:lnTo>
                    <a:pt x="5" y="487"/>
                  </a:lnTo>
                  <a:lnTo>
                    <a:pt x="10" y="508"/>
                  </a:lnTo>
                  <a:lnTo>
                    <a:pt x="17" y="528"/>
                  </a:lnTo>
                  <a:lnTo>
                    <a:pt x="26" y="548"/>
                  </a:lnTo>
                  <a:lnTo>
                    <a:pt x="38" y="565"/>
                  </a:lnTo>
                  <a:lnTo>
                    <a:pt x="50" y="582"/>
                  </a:lnTo>
                  <a:lnTo>
                    <a:pt x="64" y="598"/>
                  </a:lnTo>
                  <a:lnTo>
                    <a:pt x="80" y="612"/>
                  </a:lnTo>
                  <a:lnTo>
                    <a:pt x="96" y="625"/>
                  </a:lnTo>
                  <a:lnTo>
                    <a:pt x="115" y="635"/>
                  </a:lnTo>
                  <a:lnTo>
                    <a:pt x="133" y="644"/>
                  </a:lnTo>
                  <a:lnTo>
                    <a:pt x="154" y="652"/>
                  </a:lnTo>
                  <a:lnTo>
                    <a:pt x="174" y="658"/>
                  </a:lnTo>
                  <a:lnTo>
                    <a:pt x="196" y="661"/>
                  </a:lnTo>
                  <a:lnTo>
                    <a:pt x="219" y="662"/>
                  </a:lnTo>
                  <a:lnTo>
                    <a:pt x="241" y="661"/>
                  </a:lnTo>
                  <a:lnTo>
                    <a:pt x="263" y="658"/>
                  </a:lnTo>
                  <a:lnTo>
                    <a:pt x="283" y="652"/>
                  </a:lnTo>
                  <a:lnTo>
                    <a:pt x="304" y="644"/>
                  </a:lnTo>
                  <a:lnTo>
                    <a:pt x="323" y="635"/>
                  </a:lnTo>
                  <a:lnTo>
                    <a:pt x="341" y="625"/>
                  </a:lnTo>
                  <a:lnTo>
                    <a:pt x="358" y="612"/>
                  </a:lnTo>
                  <a:lnTo>
                    <a:pt x="374" y="598"/>
                  </a:lnTo>
                  <a:lnTo>
                    <a:pt x="387" y="582"/>
                  </a:lnTo>
                  <a:lnTo>
                    <a:pt x="401" y="565"/>
                  </a:lnTo>
                  <a:lnTo>
                    <a:pt x="411" y="548"/>
                  </a:lnTo>
                  <a:lnTo>
                    <a:pt x="420" y="528"/>
                  </a:lnTo>
                  <a:lnTo>
                    <a:pt x="428" y="508"/>
                  </a:lnTo>
                  <a:lnTo>
                    <a:pt x="433" y="487"/>
                  </a:lnTo>
                  <a:lnTo>
                    <a:pt x="436" y="465"/>
                  </a:lnTo>
                  <a:lnTo>
                    <a:pt x="438" y="443"/>
                  </a:lnTo>
                  <a:lnTo>
                    <a:pt x="438" y="332"/>
                  </a:lnTo>
                  <a:lnTo>
                    <a:pt x="438" y="219"/>
                  </a:lnTo>
                  <a:lnTo>
                    <a:pt x="436" y="196"/>
                  </a:lnTo>
                  <a:lnTo>
                    <a:pt x="433" y="174"/>
                  </a:lnTo>
                  <a:lnTo>
                    <a:pt x="428" y="153"/>
                  </a:lnTo>
                  <a:lnTo>
                    <a:pt x="420" y="133"/>
                  </a:lnTo>
                  <a:lnTo>
                    <a:pt x="411" y="114"/>
                  </a:lnTo>
                  <a:lnTo>
                    <a:pt x="401" y="96"/>
                  </a:lnTo>
                  <a:lnTo>
                    <a:pt x="387" y="79"/>
                  </a:lnTo>
                  <a:lnTo>
                    <a:pt x="374" y="63"/>
                  </a:lnTo>
                  <a:lnTo>
                    <a:pt x="358" y="49"/>
                  </a:lnTo>
                  <a:lnTo>
                    <a:pt x="341" y="37"/>
                  </a:lnTo>
                  <a:lnTo>
                    <a:pt x="323" y="25"/>
                  </a:lnTo>
                  <a:lnTo>
                    <a:pt x="304" y="16"/>
                  </a:lnTo>
                  <a:lnTo>
                    <a:pt x="283" y="9"/>
                  </a:lnTo>
                  <a:lnTo>
                    <a:pt x="263" y="4"/>
                  </a:lnTo>
                  <a:lnTo>
                    <a:pt x="241" y="1"/>
                  </a:lnTo>
                  <a:lnTo>
                    <a:pt x="219" y="0"/>
                  </a:lnTo>
                  <a:lnTo>
                    <a:pt x="196" y="1"/>
                  </a:lnTo>
                  <a:lnTo>
                    <a:pt x="174" y="4"/>
                  </a:lnTo>
                  <a:lnTo>
                    <a:pt x="154" y="9"/>
                  </a:lnTo>
                  <a:lnTo>
                    <a:pt x="133" y="16"/>
                  </a:lnTo>
                  <a:lnTo>
                    <a:pt x="115" y="25"/>
                  </a:lnTo>
                  <a:lnTo>
                    <a:pt x="96" y="37"/>
                  </a:lnTo>
                  <a:lnTo>
                    <a:pt x="80" y="49"/>
                  </a:lnTo>
                  <a:lnTo>
                    <a:pt x="64" y="63"/>
                  </a:lnTo>
                  <a:lnTo>
                    <a:pt x="50" y="79"/>
                  </a:lnTo>
                  <a:lnTo>
                    <a:pt x="38" y="96"/>
                  </a:lnTo>
                  <a:lnTo>
                    <a:pt x="26" y="114"/>
                  </a:lnTo>
                  <a:lnTo>
                    <a:pt x="17" y="133"/>
                  </a:lnTo>
                  <a:lnTo>
                    <a:pt x="10" y="153"/>
                  </a:lnTo>
                  <a:lnTo>
                    <a:pt x="5" y="174"/>
                  </a:lnTo>
                  <a:lnTo>
                    <a:pt x="1" y="196"/>
                  </a:lnTo>
                  <a:lnTo>
                    <a:pt x="0" y="219"/>
                  </a:lnTo>
                  <a:close/>
                  <a:moveTo>
                    <a:pt x="267" y="424"/>
                  </a:moveTo>
                  <a:lnTo>
                    <a:pt x="267" y="424"/>
                  </a:lnTo>
                  <a:lnTo>
                    <a:pt x="267" y="429"/>
                  </a:lnTo>
                  <a:lnTo>
                    <a:pt x="266" y="434"/>
                  </a:lnTo>
                  <a:lnTo>
                    <a:pt x="264" y="439"/>
                  </a:lnTo>
                  <a:lnTo>
                    <a:pt x="262" y="444"/>
                  </a:lnTo>
                  <a:lnTo>
                    <a:pt x="256" y="452"/>
                  </a:lnTo>
                  <a:lnTo>
                    <a:pt x="248" y="458"/>
                  </a:lnTo>
                  <a:lnTo>
                    <a:pt x="266" y="584"/>
                  </a:lnTo>
                  <a:lnTo>
                    <a:pt x="226" y="584"/>
                  </a:lnTo>
                  <a:lnTo>
                    <a:pt x="186" y="584"/>
                  </a:lnTo>
                  <a:lnTo>
                    <a:pt x="203" y="458"/>
                  </a:lnTo>
                  <a:lnTo>
                    <a:pt x="195" y="452"/>
                  </a:lnTo>
                  <a:lnTo>
                    <a:pt x="190" y="444"/>
                  </a:lnTo>
                  <a:lnTo>
                    <a:pt x="188" y="439"/>
                  </a:lnTo>
                  <a:lnTo>
                    <a:pt x="186" y="434"/>
                  </a:lnTo>
                  <a:lnTo>
                    <a:pt x="185" y="429"/>
                  </a:lnTo>
                  <a:lnTo>
                    <a:pt x="185" y="424"/>
                  </a:lnTo>
                  <a:lnTo>
                    <a:pt x="186" y="416"/>
                  </a:lnTo>
                  <a:lnTo>
                    <a:pt x="188" y="408"/>
                  </a:lnTo>
                  <a:lnTo>
                    <a:pt x="192" y="401"/>
                  </a:lnTo>
                  <a:lnTo>
                    <a:pt x="197" y="395"/>
                  </a:lnTo>
                  <a:lnTo>
                    <a:pt x="203" y="390"/>
                  </a:lnTo>
                  <a:lnTo>
                    <a:pt x="209" y="386"/>
                  </a:lnTo>
                  <a:lnTo>
                    <a:pt x="218" y="384"/>
                  </a:lnTo>
                  <a:lnTo>
                    <a:pt x="226" y="383"/>
                  </a:lnTo>
                  <a:lnTo>
                    <a:pt x="234" y="384"/>
                  </a:lnTo>
                  <a:lnTo>
                    <a:pt x="241" y="386"/>
                  </a:lnTo>
                  <a:lnTo>
                    <a:pt x="248" y="390"/>
                  </a:lnTo>
                  <a:lnTo>
                    <a:pt x="255" y="395"/>
                  </a:lnTo>
                  <a:lnTo>
                    <a:pt x="260" y="401"/>
                  </a:lnTo>
                  <a:lnTo>
                    <a:pt x="264" y="408"/>
                  </a:lnTo>
                  <a:lnTo>
                    <a:pt x="266" y="416"/>
                  </a:lnTo>
                  <a:lnTo>
                    <a:pt x="267" y="424"/>
                  </a:lnTo>
                  <a:close/>
                  <a:moveTo>
                    <a:pt x="392" y="219"/>
                  </a:moveTo>
                  <a:lnTo>
                    <a:pt x="392" y="332"/>
                  </a:lnTo>
                  <a:lnTo>
                    <a:pt x="45" y="332"/>
                  </a:lnTo>
                  <a:lnTo>
                    <a:pt x="45" y="219"/>
                  </a:lnTo>
                  <a:lnTo>
                    <a:pt x="46" y="200"/>
                  </a:lnTo>
                  <a:lnTo>
                    <a:pt x="49" y="184"/>
                  </a:lnTo>
                  <a:lnTo>
                    <a:pt x="53" y="166"/>
                  </a:lnTo>
                  <a:lnTo>
                    <a:pt x="59" y="151"/>
                  </a:lnTo>
                  <a:lnTo>
                    <a:pt x="66" y="135"/>
                  </a:lnTo>
                  <a:lnTo>
                    <a:pt x="75" y="121"/>
                  </a:lnTo>
                  <a:lnTo>
                    <a:pt x="85" y="108"/>
                  </a:lnTo>
                  <a:lnTo>
                    <a:pt x="96" y="95"/>
                  </a:lnTo>
                  <a:lnTo>
                    <a:pt x="109" y="84"/>
                  </a:lnTo>
                  <a:lnTo>
                    <a:pt x="122" y="75"/>
                  </a:lnTo>
                  <a:lnTo>
                    <a:pt x="136" y="65"/>
                  </a:lnTo>
                  <a:lnTo>
                    <a:pt x="152" y="58"/>
                  </a:lnTo>
                  <a:lnTo>
                    <a:pt x="167" y="52"/>
                  </a:lnTo>
                  <a:lnTo>
                    <a:pt x="184" y="48"/>
                  </a:lnTo>
                  <a:lnTo>
                    <a:pt x="201" y="46"/>
                  </a:lnTo>
                  <a:lnTo>
                    <a:pt x="219" y="45"/>
                  </a:lnTo>
                  <a:lnTo>
                    <a:pt x="236" y="46"/>
                  </a:lnTo>
                  <a:lnTo>
                    <a:pt x="254" y="48"/>
                  </a:lnTo>
                  <a:lnTo>
                    <a:pt x="270" y="52"/>
                  </a:lnTo>
                  <a:lnTo>
                    <a:pt x="286" y="58"/>
                  </a:lnTo>
                  <a:lnTo>
                    <a:pt x="302" y="65"/>
                  </a:lnTo>
                  <a:lnTo>
                    <a:pt x="316" y="75"/>
                  </a:lnTo>
                  <a:lnTo>
                    <a:pt x="330" y="84"/>
                  </a:lnTo>
                  <a:lnTo>
                    <a:pt x="342" y="95"/>
                  </a:lnTo>
                  <a:lnTo>
                    <a:pt x="352" y="108"/>
                  </a:lnTo>
                  <a:lnTo>
                    <a:pt x="362" y="121"/>
                  </a:lnTo>
                  <a:lnTo>
                    <a:pt x="372" y="135"/>
                  </a:lnTo>
                  <a:lnTo>
                    <a:pt x="379" y="151"/>
                  </a:lnTo>
                  <a:lnTo>
                    <a:pt x="384" y="166"/>
                  </a:lnTo>
                  <a:lnTo>
                    <a:pt x="389" y="184"/>
                  </a:lnTo>
                  <a:lnTo>
                    <a:pt x="391" y="200"/>
                  </a:lnTo>
                  <a:lnTo>
                    <a:pt x="392" y="2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2773" name="Group 3"/>
          <p:cNvGrpSpPr>
            <a:grpSpLocks/>
          </p:cNvGrpSpPr>
          <p:nvPr/>
        </p:nvGrpSpPr>
        <p:grpSpPr bwMode="auto">
          <a:xfrm>
            <a:off x="4749800" y="1022350"/>
            <a:ext cx="1944688" cy="3284538"/>
            <a:chOff x="5618163" y="1046562"/>
            <a:chExt cx="1481142" cy="3284932"/>
          </a:xfrm>
        </p:grpSpPr>
        <p:sp>
          <p:nvSpPr>
            <p:cNvPr id="32810" name="AutoShape 41"/>
            <p:cNvSpPr>
              <a:spLocks noChangeArrowheads="1"/>
            </p:cNvSpPr>
            <p:nvPr/>
          </p:nvSpPr>
          <p:spPr bwMode="auto">
            <a:xfrm>
              <a:off x="5618168" y="1046562"/>
              <a:ext cx="1476375" cy="318849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914400"/>
              <a:endParaRPr lang="en-US" dirty="0">
                <a:solidFill>
                  <a:srgbClr val="4178BE"/>
                </a:solidFill>
              </a:endParaRPr>
            </a:p>
          </p:txBody>
        </p:sp>
        <p:sp>
          <p:nvSpPr>
            <p:cNvPr id="122922" name="Rectangle 42"/>
            <p:cNvSpPr>
              <a:spLocks noChangeArrowheads="1"/>
            </p:cNvSpPr>
            <p:nvPr/>
          </p:nvSpPr>
          <p:spPr bwMode="auto">
            <a:xfrm>
              <a:off x="5618163" y="1683226"/>
              <a:ext cx="1481142" cy="264826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>
                <a:defRPr/>
              </a:pPr>
              <a:endParaRPr lang="en-US" dirty="0">
                <a:solidFill>
                  <a:srgbClr val="4178B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812" name="Text Box 43"/>
            <p:cNvSpPr txBox="1">
              <a:spLocks noChangeArrowheads="1"/>
            </p:cNvSpPr>
            <p:nvPr/>
          </p:nvSpPr>
          <p:spPr bwMode="auto">
            <a:xfrm>
              <a:off x="5618163" y="2041694"/>
              <a:ext cx="1460500" cy="1739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914400">
                <a:spcBef>
                  <a:spcPct val="50000"/>
                </a:spcBef>
              </a:pPr>
              <a:r>
                <a:rPr lang="en-US" sz="1600" dirty="0">
                  <a:solidFill>
                    <a:srgbClr val="264A60"/>
                  </a:solidFill>
                  <a:latin typeface="Helvetica Neue Light" charset="0"/>
                  <a:cs typeface="Helvetica Neue Light" charset="0"/>
                </a:rPr>
                <a:t>Publish APIs to expand brand reach</a:t>
              </a:r>
            </a:p>
            <a:p>
              <a:pPr algn="ctr" defTabSz="914400">
                <a:spcBef>
                  <a:spcPct val="50000"/>
                </a:spcBef>
              </a:pPr>
              <a:endParaRPr lang="en-US" sz="200" dirty="0">
                <a:solidFill>
                  <a:srgbClr val="DFE9E9"/>
                </a:solidFill>
                <a:latin typeface="Helvetica Neue Light" charset="0"/>
                <a:cs typeface="Helvetica Neue Light" charset="0"/>
              </a:endParaRPr>
            </a:p>
            <a:p>
              <a:pPr algn="ctr" defTabSz="914400">
                <a:spcBef>
                  <a:spcPct val="50000"/>
                </a:spcBef>
              </a:pPr>
              <a:r>
                <a:rPr lang="en-US" sz="1600" dirty="0">
                  <a:solidFill>
                    <a:srgbClr val="DFE9E9"/>
                  </a:solidFill>
                  <a:latin typeface="Helvetica Neue Light" charset="0"/>
                  <a:cs typeface="Helvetica Neue Light" charset="0"/>
                </a:rPr>
                <a:t>Tap into developer &amp; partner ecosystems</a:t>
              </a:r>
            </a:p>
          </p:txBody>
        </p:sp>
        <p:sp>
          <p:nvSpPr>
            <p:cNvPr id="32813" name="Oval 44"/>
            <p:cNvSpPr>
              <a:spLocks noChangeArrowheads="1"/>
            </p:cNvSpPr>
            <p:nvPr/>
          </p:nvSpPr>
          <p:spPr bwMode="auto">
            <a:xfrm>
              <a:off x="5808668" y="1248966"/>
              <a:ext cx="1095375" cy="85367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914400"/>
              <a:endParaRPr lang="en-US" dirty="0">
                <a:solidFill>
                  <a:srgbClr val="4178BE"/>
                </a:solidFill>
              </a:endParaRPr>
            </a:p>
          </p:txBody>
        </p:sp>
        <p:sp>
          <p:nvSpPr>
            <p:cNvPr id="122925" name="Oval 45"/>
            <p:cNvSpPr>
              <a:spLocks noChangeArrowheads="1"/>
            </p:cNvSpPr>
            <p:nvPr/>
          </p:nvSpPr>
          <p:spPr bwMode="auto">
            <a:xfrm>
              <a:off x="5978473" y="1376802"/>
              <a:ext cx="736339" cy="573157"/>
            </a:xfrm>
            <a:prstGeom prst="ellipse">
              <a:avLst/>
            </a:prstGeom>
            <a:solidFill>
              <a:srgbClr val="1D9EFF"/>
            </a:solidFill>
            <a:ln w="9525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defTabSz="914400">
                <a:defRPr/>
              </a:pPr>
              <a:endParaRPr lang="en-US" dirty="0">
                <a:solidFill>
                  <a:srgbClr val="4178B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815" name="WordArt 59"/>
            <p:cNvSpPr>
              <a:spLocks noChangeArrowheads="1" noChangeShapeType="1" noTextEdit="1"/>
            </p:cNvSpPr>
            <p:nvPr/>
          </p:nvSpPr>
          <p:spPr bwMode="auto">
            <a:xfrm>
              <a:off x="6245228" y="1498998"/>
              <a:ext cx="188913" cy="292894"/>
            </a:xfrm>
            <a:prstGeom prst="rect">
              <a:avLst/>
            </a:prstGeom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b="1" kern="10" dirty="0">
                  <a:solidFill>
                    <a:srgbClr val="FFFFFF"/>
                  </a:solidFill>
                  <a:latin typeface="Arial"/>
                  <a:ea typeface="Arial"/>
                  <a:cs typeface="Arial"/>
                </a:rPr>
                <a:t>3</a:t>
              </a:r>
            </a:p>
          </p:txBody>
        </p:sp>
        <p:grpSp>
          <p:nvGrpSpPr>
            <p:cNvPr id="32816" name="Group 71"/>
            <p:cNvGrpSpPr>
              <a:grpSpLocks/>
            </p:cNvGrpSpPr>
            <p:nvPr/>
          </p:nvGrpSpPr>
          <p:grpSpPr bwMode="auto">
            <a:xfrm>
              <a:off x="6000750" y="3827862"/>
              <a:ext cx="660400" cy="364331"/>
              <a:chOff x="2081" y="2632"/>
              <a:chExt cx="330" cy="243"/>
            </a:xfrm>
          </p:grpSpPr>
          <p:sp>
            <p:nvSpPr>
              <p:cNvPr id="32817" name="Freeform 72"/>
              <p:cNvSpPr>
                <a:spLocks/>
              </p:cNvSpPr>
              <p:nvPr/>
            </p:nvSpPr>
            <p:spPr bwMode="auto">
              <a:xfrm>
                <a:off x="2097" y="2714"/>
                <a:ext cx="117" cy="147"/>
              </a:xfrm>
              <a:custGeom>
                <a:avLst/>
                <a:gdLst>
                  <a:gd name="T0" fmla="*/ 111 w 117"/>
                  <a:gd name="T1" fmla="*/ 89 h 147"/>
                  <a:gd name="T2" fmla="*/ 98 w 117"/>
                  <a:gd name="T3" fmla="*/ 89 h 147"/>
                  <a:gd name="T4" fmla="*/ 98 w 117"/>
                  <a:gd name="T5" fmla="*/ 89 h 147"/>
                  <a:gd name="T6" fmla="*/ 95 w 117"/>
                  <a:gd name="T7" fmla="*/ 77 h 147"/>
                  <a:gd name="T8" fmla="*/ 106 w 117"/>
                  <a:gd name="T9" fmla="*/ 70 h 147"/>
                  <a:gd name="T10" fmla="*/ 106 w 117"/>
                  <a:gd name="T11" fmla="*/ 70 h 147"/>
                  <a:gd name="T12" fmla="*/ 108 w 117"/>
                  <a:gd name="T13" fmla="*/ 67 h 147"/>
                  <a:gd name="T14" fmla="*/ 108 w 117"/>
                  <a:gd name="T15" fmla="*/ 62 h 147"/>
                  <a:gd name="T16" fmla="*/ 97 w 117"/>
                  <a:gd name="T17" fmla="*/ 43 h 147"/>
                  <a:gd name="T18" fmla="*/ 97 w 117"/>
                  <a:gd name="T19" fmla="*/ 43 h 147"/>
                  <a:gd name="T20" fmla="*/ 93 w 117"/>
                  <a:gd name="T21" fmla="*/ 41 h 147"/>
                  <a:gd name="T22" fmla="*/ 89 w 117"/>
                  <a:gd name="T23" fmla="*/ 41 h 147"/>
                  <a:gd name="T24" fmla="*/ 77 w 117"/>
                  <a:gd name="T25" fmla="*/ 48 h 147"/>
                  <a:gd name="T26" fmla="*/ 77 w 117"/>
                  <a:gd name="T27" fmla="*/ 48 h 147"/>
                  <a:gd name="T28" fmla="*/ 68 w 117"/>
                  <a:gd name="T29" fmla="*/ 38 h 147"/>
                  <a:gd name="T30" fmla="*/ 74 w 117"/>
                  <a:gd name="T31" fmla="*/ 27 h 147"/>
                  <a:gd name="T32" fmla="*/ 74 w 117"/>
                  <a:gd name="T33" fmla="*/ 27 h 147"/>
                  <a:gd name="T34" fmla="*/ 74 w 117"/>
                  <a:gd name="T35" fmla="*/ 24 h 147"/>
                  <a:gd name="T36" fmla="*/ 73 w 117"/>
                  <a:gd name="T37" fmla="*/ 19 h 147"/>
                  <a:gd name="T38" fmla="*/ 53 w 117"/>
                  <a:gd name="T39" fmla="*/ 9 h 147"/>
                  <a:gd name="T40" fmla="*/ 53 w 117"/>
                  <a:gd name="T41" fmla="*/ 9 h 147"/>
                  <a:gd name="T42" fmla="*/ 49 w 117"/>
                  <a:gd name="T43" fmla="*/ 8 h 147"/>
                  <a:gd name="T44" fmla="*/ 45 w 117"/>
                  <a:gd name="T45" fmla="*/ 11 h 147"/>
                  <a:gd name="T46" fmla="*/ 39 w 117"/>
                  <a:gd name="T47" fmla="*/ 22 h 147"/>
                  <a:gd name="T48" fmla="*/ 39 w 117"/>
                  <a:gd name="T49" fmla="*/ 22 h 147"/>
                  <a:gd name="T50" fmla="*/ 24 w 117"/>
                  <a:gd name="T51" fmla="*/ 19 h 147"/>
                  <a:gd name="T52" fmla="*/ 24 w 117"/>
                  <a:gd name="T53" fmla="*/ 6 h 147"/>
                  <a:gd name="T54" fmla="*/ 24 w 117"/>
                  <a:gd name="T55" fmla="*/ 6 h 147"/>
                  <a:gd name="T56" fmla="*/ 23 w 117"/>
                  <a:gd name="T57" fmla="*/ 1 h 147"/>
                  <a:gd name="T58" fmla="*/ 20 w 117"/>
                  <a:gd name="T59" fmla="*/ 0 h 147"/>
                  <a:gd name="T60" fmla="*/ 0 w 117"/>
                  <a:gd name="T61" fmla="*/ 0 h 147"/>
                  <a:gd name="T62" fmla="*/ 0 w 117"/>
                  <a:gd name="T63" fmla="*/ 41 h 147"/>
                  <a:gd name="T64" fmla="*/ 0 w 117"/>
                  <a:gd name="T65" fmla="*/ 41 h 147"/>
                  <a:gd name="T66" fmla="*/ 10 w 117"/>
                  <a:gd name="T67" fmla="*/ 40 h 147"/>
                  <a:gd name="T68" fmla="*/ 10 w 117"/>
                  <a:gd name="T69" fmla="*/ 40 h 147"/>
                  <a:gd name="T70" fmla="*/ 23 w 117"/>
                  <a:gd name="T71" fmla="*/ 41 h 147"/>
                  <a:gd name="T72" fmla="*/ 36 w 117"/>
                  <a:gd name="T73" fmla="*/ 45 h 147"/>
                  <a:gd name="T74" fmla="*/ 49 w 117"/>
                  <a:gd name="T75" fmla="*/ 51 h 147"/>
                  <a:gd name="T76" fmla="*/ 58 w 117"/>
                  <a:gd name="T77" fmla="*/ 59 h 147"/>
                  <a:gd name="T78" fmla="*/ 66 w 117"/>
                  <a:gd name="T79" fmla="*/ 70 h 147"/>
                  <a:gd name="T80" fmla="*/ 73 w 117"/>
                  <a:gd name="T81" fmla="*/ 81 h 147"/>
                  <a:gd name="T82" fmla="*/ 76 w 117"/>
                  <a:gd name="T83" fmla="*/ 94 h 147"/>
                  <a:gd name="T84" fmla="*/ 77 w 117"/>
                  <a:gd name="T85" fmla="*/ 109 h 147"/>
                  <a:gd name="T86" fmla="*/ 77 w 117"/>
                  <a:gd name="T87" fmla="*/ 109 h 147"/>
                  <a:gd name="T88" fmla="*/ 77 w 117"/>
                  <a:gd name="T89" fmla="*/ 118 h 147"/>
                  <a:gd name="T90" fmla="*/ 74 w 117"/>
                  <a:gd name="T91" fmla="*/ 129 h 147"/>
                  <a:gd name="T92" fmla="*/ 71 w 117"/>
                  <a:gd name="T93" fmla="*/ 137 h 147"/>
                  <a:gd name="T94" fmla="*/ 66 w 117"/>
                  <a:gd name="T95" fmla="*/ 147 h 147"/>
                  <a:gd name="T96" fmla="*/ 109 w 117"/>
                  <a:gd name="T97" fmla="*/ 147 h 147"/>
                  <a:gd name="T98" fmla="*/ 109 w 117"/>
                  <a:gd name="T99" fmla="*/ 147 h 147"/>
                  <a:gd name="T100" fmla="*/ 108 w 117"/>
                  <a:gd name="T101" fmla="*/ 144 h 147"/>
                  <a:gd name="T102" fmla="*/ 95 w 117"/>
                  <a:gd name="T103" fmla="*/ 137 h 147"/>
                  <a:gd name="T104" fmla="*/ 95 w 117"/>
                  <a:gd name="T105" fmla="*/ 137 h 147"/>
                  <a:gd name="T106" fmla="*/ 100 w 117"/>
                  <a:gd name="T107" fmla="*/ 123 h 147"/>
                  <a:gd name="T108" fmla="*/ 111 w 117"/>
                  <a:gd name="T109" fmla="*/ 123 h 147"/>
                  <a:gd name="T110" fmla="*/ 111 w 117"/>
                  <a:gd name="T111" fmla="*/ 123 h 147"/>
                  <a:gd name="T112" fmla="*/ 116 w 117"/>
                  <a:gd name="T113" fmla="*/ 121 h 147"/>
                  <a:gd name="T114" fmla="*/ 117 w 117"/>
                  <a:gd name="T115" fmla="*/ 118 h 147"/>
                  <a:gd name="T116" fmla="*/ 117 w 117"/>
                  <a:gd name="T117" fmla="*/ 96 h 147"/>
                  <a:gd name="T118" fmla="*/ 117 w 117"/>
                  <a:gd name="T119" fmla="*/ 96 h 147"/>
                  <a:gd name="T120" fmla="*/ 116 w 117"/>
                  <a:gd name="T121" fmla="*/ 91 h 147"/>
                  <a:gd name="T122" fmla="*/ 111 w 117"/>
                  <a:gd name="T123" fmla="*/ 89 h 147"/>
                  <a:gd name="T124" fmla="*/ 111 w 117"/>
                  <a:gd name="T125" fmla="*/ 89 h 147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17"/>
                  <a:gd name="T190" fmla="*/ 0 h 147"/>
                  <a:gd name="T191" fmla="*/ 117 w 117"/>
                  <a:gd name="T192" fmla="*/ 147 h 147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17" h="147">
                    <a:moveTo>
                      <a:pt x="111" y="89"/>
                    </a:moveTo>
                    <a:lnTo>
                      <a:pt x="98" y="89"/>
                    </a:lnTo>
                    <a:lnTo>
                      <a:pt x="95" y="77"/>
                    </a:lnTo>
                    <a:lnTo>
                      <a:pt x="106" y="70"/>
                    </a:lnTo>
                    <a:lnTo>
                      <a:pt x="108" y="67"/>
                    </a:lnTo>
                    <a:lnTo>
                      <a:pt x="108" y="62"/>
                    </a:lnTo>
                    <a:lnTo>
                      <a:pt x="97" y="43"/>
                    </a:lnTo>
                    <a:lnTo>
                      <a:pt x="93" y="41"/>
                    </a:lnTo>
                    <a:lnTo>
                      <a:pt x="89" y="41"/>
                    </a:lnTo>
                    <a:lnTo>
                      <a:pt x="77" y="48"/>
                    </a:lnTo>
                    <a:lnTo>
                      <a:pt x="68" y="38"/>
                    </a:lnTo>
                    <a:lnTo>
                      <a:pt x="74" y="27"/>
                    </a:lnTo>
                    <a:lnTo>
                      <a:pt x="74" y="24"/>
                    </a:lnTo>
                    <a:lnTo>
                      <a:pt x="73" y="19"/>
                    </a:lnTo>
                    <a:lnTo>
                      <a:pt x="53" y="9"/>
                    </a:lnTo>
                    <a:lnTo>
                      <a:pt x="49" y="8"/>
                    </a:lnTo>
                    <a:lnTo>
                      <a:pt x="45" y="11"/>
                    </a:lnTo>
                    <a:lnTo>
                      <a:pt x="39" y="22"/>
                    </a:lnTo>
                    <a:lnTo>
                      <a:pt x="24" y="19"/>
                    </a:lnTo>
                    <a:lnTo>
                      <a:pt x="24" y="6"/>
                    </a:lnTo>
                    <a:lnTo>
                      <a:pt x="23" y="1"/>
                    </a:lnTo>
                    <a:lnTo>
                      <a:pt x="20" y="0"/>
                    </a:lnTo>
                    <a:lnTo>
                      <a:pt x="0" y="0"/>
                    </a:lnTo>
                    <a:lnTo>
                      <a:pt x="0" y="41"/>
                    </a:lnTo>
                    <a:lnTo>
                      <a:pt x="10" y="40"/>
                    </a:lnTo>
                    <a:lnTo>
                      <a:pt x="23" y="41"/>
                    </a:lnTo>
                    <a:lnTo>
                      <a:pt x="36" y="45"/>
                    </a:lnTo>
                    <a:lnTo>
                      <a:pt x="49" y="51"/>
                    </a:lnTo>
                    <a:lnTo>
                      <a:pt x="58" y="59"/>
                    </a:lnTo>
                    <a:lnTo>
                      <a:pt x="66" y="70"/>
                    </a:lnTo>
                    <a:lnTo>
                      <a:pt x="73" y="81"/>
                    </a:lnTo>
                    <a:lnTo>
                      <a:pt x="76" y="94"/>
                    </a:lnTo>
                    <a:lnTo>
                      <a:pt x="77" y="109"/>
                    </a:lnTo>
                    <a:lnTo>
                      <a:pt x="77" y="118"/>
                    </a:lnTo>
                    <a:lnTo>
                      <a:pt x="74" y="129"/>
                    </a:lnTo>
                    <a:lnTo>
                      <a:pt x="71" y="137"/>
                    </a:lnTo>
                    <a:lnTo>
                      <a:pt x="66" y="147"/>
                    </a:lnTo>
                    <a:lnTo>
                      <a:pt x="109" y="147"/>
                    </a:lnTo>
                    <a:lnTo>
                      <a:pt x="108" y="144"/>
                    </a:lnTo>
                    <a:lnTo>
                      <a:pt x="95" y="137"/>
                    </a:lnTo>
                    <a:lnTo>
                      <a:pt x="100" y="123"/>
                    </a:lnTo>
                    <a:lnTo>
                      <a:pt x="111" y="123"/>
                    </a:lnTo>
                    <a:lnTo>
                      <a:pt x="116" y="121"/>
                    </a:lnTo>
                    <a:lnTo>
                      <a:pt x="117" y="118"/>
                    </a:lnTo>
                    <a:lnTo>
                      <a:pt x="117" y="96"/>
                    </a:lnTo>
                    <a:lnTo>
                      <a:pt x="116" y="91"/>
                    </a:lnTo>
                    <a:lnTo>
                      <a:pt x="111" y="8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2818" name="Freeform 73"/>
              <p:cNvSpPr>
                <a:spLocks/>
              </p:cNvSpPr>
              <p:nvPr/>
            </p:nvSpPr>
            <p:spPr bwMode="auto">
              <a:xfrm>
                <a:off x="2262" y="2807"/>
                <a:ext cx="26" cy="25"/>
              </a:xfrm>
              <a:custGeom>
                <a:avLst/>
                <a:gdLst>
                  <a:gd name="T0" fmla="*/ 7 w 26"/>
                  <a:gd name="T1" fmla="*/ 0 h 25"/>
                  <a:gd name="T2" fmla="*/ 7 w 26"/>
                  <a:gd name="T3" fmla="*/ 1 h 25"/>
                  <a:gd name="T4" fmla="*/ 0 w 26"/>
                  <a:gd name="T5" fmla="*/ 25 h 25"/>
                  <a:gd name="T6" fmla="*/ 24 w 26"/>
                  <a:gd name="T7" fmla="*/ 19 h 25"/>
                  <a:gd name="T8" fmla="*/ 26 w 26"/>
                  <a:gd name="T9" fmla="*/ 17 h 25"/>
                  <a:gd name="T10" fmla="*/ 7 w 26"/>
                  <a:gd name="T11" fmla="*/ 0 h 2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6"/>
                  <a:gd name="T19" fmla="*/ 0 h 25"/>
                  <a:gd name="T20" fmla="*/ 26 w 26"/>
                  <a:gd name="T21" fmla="*/ 25 h 2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6" h="25">
                    <a:moveTo>
                      <a:pt x="7" y="0"/>
                    </a:moveTo>
                    <a:lnTo>
                      <a:pt x="7" y="1"/>
                    </a:lnTo>
                    <a:lnTo>
                      <a:pt x="0" y="25"/>
                    </a:lnTo>
                    <a:lnTo>
                      <a:pt x="24" y="19"/>
                    </a:lnTo>
                    <a:lnTo>
                      <a:pt x="26" y="1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2819" name="Freeform 74"/>
              <p:cNvSpPr>
                <a:spLocks/>
              </p:cNvSpPr>
              <p:nvPr/>
            </p:nvSpPr>
            <p:spPr bwMode="auto">
              <a:xfrm>
                <a:off x="2365" y="2682"/>
                <a:ext cx="46" cy="48"/>
              </a:xfrm>
              <a:custGeom>
                <a:avLst/>
                <a:gdLst>
                  <a:gd name="T0" fmla="*/ 35 w 46"/>
                  <a:gd name="T1" fmla="*/ 48 h 48"/>
                  <a:gd name="T2" fmla="*/ 45 w 46"/>
                  <a:gd name="T3" fmla="*/ 38 h 48"/>
                  <a:gd name="T4" fmla="*/ 45 w 46"/>
                  <a:gd name="T5" fmla="*/ 38 h 48"/>
                  <a:gd name="T6" fmla="*/ 46 w 46"/>
                  <a:gd name="T7" fmla="*/ 37 h 48"/>
                  <a:gd name="T8" fmla="*/ 46 w 46"/>
                  <a:gd name="T9" fmla="*/ 33 h 48"/>
                  <a:gd name="T10" fmla="*/ 46 w 46"/>
                  <a:gd name="T11" fmla="*/ 30 h 48"/>
                  <a:gd name="T12" fmla="*/ 45 w 46"/>
                  <a:gd name="T13" fmla="*/ 27 h 48"/>
                  <a:gd name="T14" fmla="*/ 21 w 46"/>
                  <a:gd name="T15" fmla="*/ 3 h 48"/>
                  <a:gd name="T16" fmla="*/ 21 w 46"/>
                  <a:gd name="T17" fmla="*/ 3 h 48"/>
                  <a:gd name="T18" fmla="*/ 18 w 46"/>
                  <a:gd name="T19" fmla="*/ 1 h 48"/>
                  <a:gd name="T20" fmla="*/ 14 w 46"/>
                  <a:gd name="T21" fmla="*/ 0 h 48"/>
                  <a:gd name="T22" fmla="*/ 11 w 46"/>
                  <a:gd name="T23" fmla="*/ 1 h 48"/>
                  <a:gd name="T24" fmla="*/ 8 w 46"/>
                  <a:gd name="T25" fmla="*/ 3 h 48"/>
                  <a:gd name="T26" fmla="*/ 0 w 46"/>
                  <a:gd name="T27" fmla="*/ 13 h 48"/>
                  <a:gd name="T28" fmla="*/ 35 w 46"/>
                  <a:gd name="T29" fmla="*/ 48 h 4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46"/>
                  <a:gd name="T46" fmla="*/ 0 h 48"/>
                  <a:gd name="T47" fmla="*/ 46 w 46"/>
                  <a:gd name="T48" fmla="*/ 48 h 48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46" h="48">
                    <a:moveTo>
                      <a:pt x="35" y="48"/>
                    </a:moveTo>
                    <a:lnTo>
                      <a:pt x="45" y="38"/>
                    </a:lnTo>
                    <a:lnTo>
                      <a:pt x="46" y="37"/>
                    </a:lnTo>
                    <a:lnTo>
                      <a:pt x="46" y="33"/>
                    </a:lnTo>
                    <a:lnTo>
                      <a:pt x="46" y="30"/>
                    </a:lnTo>
                    <a:lnTo>
                      <a:pt x="45" y="27"/>
                    </a:lnTo>
                    <a:lnTo>
                      <a:pt x="21" y="3"/>
                    </a:lnTo>
                    <a:lnTo>
                      <a:pt x="18" y="1"/>
                    </a:lnTo>
                    <a:lnTo>
                      <a:pt x="14" y="0"/>
                    </a:lnTo>
                    <a:lnTo>
                      <a:pt x="11" y="1"/>
                    </a:lnTo>
                    <a:lnTo>
                      <a:pt x="8" y="3"/>
                    </a:lnTo>
                    <a:lnTo>
                      <a:pt x="0" y="13"/>
                    </a:lnTo>
                    <a:lnTo>
                      <a:pt x="35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2820" name="Freeform 75"/>
              <p:cNvSpPr>
                <a:spLocks/>
              </p:cNvSpPr>
              <p:nvPr/>
            </p:nvSpPr>
            <p:spPr bwMode="auto">
              <a:xfrm>
                <a:off x="2283" y="2698"/>
                <a:ext cx="114" cy="113"/>
              </a:xfrm>
              <a:custGeom>
                <a:avLst/>
                <a:gdLst>
                  <a:gd name="T0" fmla="*/ 77 w 114"/>
                  <a:gd name="T1" fmla="*/ 0 h 113"/>
                  <a:gd name="T2" fmla="*/ 77 w 114"/>
                  <a:gd name="T3" fmla="*/ 0 h 113"/>
                  <a:gd name="T4" fmla="*/ 77 w 114"/>
                  <a:gd name="T5" fmla="*/ 1 h 113"/>
                  <a:gd name="T6" fmla="*/ 2 w 114"/>
                  <a:gd name="T7" fmla="*/ 75 h 113"/>
                  <a:gd name="T8" fmla="*/ 2 w 114"/>
                  <a:gd name="T9" fmla="*/ 75 h 113"/>
                  <a:gd name="T10" fmla="*/ 0 w 114"/>
                  <a:gd name="T11" fmla="*/ 78 h 113"/>
                  <a:gd name="T12" fmla="*/ 0 w 114"/>
                  <a:gd name="T13" fmla="*/ 81 h 113"/>
                  <a:gd name="T14" fmla="*/ 0 w 114"/>
                  <a:gd name="T15" fmla="*/ 85 h 113"/>
                  <a:gd name="T16" fmla="*/ 2 w 114"/>
                  <a:gd name="T17" fmla="*/ 88 h 113"/>
                  <a:gd name="T18" fmla="*/ 3 w 114"/>
                  <a:gd name="T19" fmla="*/ 88 h 113"/>
                  <a:gd name="T20" fmla="*/ 3 w 114"/>
                  <a:gd name="T21" fmla="*/ 88 h 113"/>
                  <a:gd name="T22" fmla="*/ 7 w 114"/>
                  <a:gd name="T23" fmla="*/ 91 h 113"/>
                  <a:gd name="T24" fmla="*/ 11 w 114"/>
                  <a:gd name="T25" fmla="*/ 91 h 113"/>
                  <a:gd name="T26" fmla="*/ 11 w 114"/>
                  <a:gd name="T27" fmla="*/ 91 h 113"/>
                  <a:gd name="T28" fmla="*/ 11 w 114"/>
                  <a:gd name="T29" fmla="*/ 94 h 113"/>
                  <a:gd name="T30" fmla="*/ 13 w 114"/>
                  <a:gd name="T31" fmla="*/ 99 h 113"/>
                  <a:gd name="T32" fmla="*/ 15 w 114"/>
                  <a:gd name="T33" fmla="*/ 99 h 113"/>
                  <a:gd name="T34" fmla="*/ 15 w 114"/>
                  <a:gd name="T35" fmla="*/ 99 h 113"/>
                  <a:gd name="T36" fmla="*/ 18 w 114"/>
                  <a:gd name="T37" fmla="*/ 102 h 113"/>
                  <a:gd name="T38" fmla="*/ 23 w 114"/>
                  <a:gd name="T39" fmla="*/ 102 h 113"/>
                  <a:gd name="T40" fmla="*/ 23 w 114"/>
                  <a:gd name="T41" fmla="*/ 102 h 113"/>
                  <a:gd name="T42" fmla="*/ 23 w 114"/>
                  <a:gd name="T43" fmla="*/ 107 h 113"/>
                  <a:gd name="T44" fmla="*/ 26 w 114"/>
                  <a:gd name="T45" fmla="*/ 110 h 113"/>
                  <a:gd name="T46" fmla="*/ 26 w 114"/>
                  <a:gd name="T47" fmla="*/ 112 h 113"/>
                  <a:gd name="T48" fmla="*/ 26 w 114"/>
                  <a:gd name="T49" fmla="*/ 112 h 113"/>
                  <a:gd name="T50" fmla="*/ 29 w 114"/>
                  <a:gd name="T51" fmla="*/ 113 h 113"/>
                  <a:gd name="T52" fmla="*/ 32 w 114"/>
                  <a:gd name="T53" fmla="*/ 113 h 113"/>
                  <a:gd name="T54" fmla="*/ 35 w 114"/>
                  <a:gd name="T55" fmla="*/ 113 h 113"/>
                  <a:gd name="T56" fmla="*/ 39 w 114"/>
                  <a:gd name="T57" fmla="*/ 112 h 113"/>
                  <a:gd name="T58" fmla="*/ 112 w 114"/>
                  <a:gd name="T59" fmla="*/ 37 h 113"/>
                  <a:gd name="T60" fmla="*/ 112 w 114"/>
                  <a:gd name="T61" fmla="*/ 37 h 113"/>
                  <a:gd name="T62" fmla="*/ 114 w 114"/>
                  <a:gd name="T63" fmla="*/ 37 h 113"/>
                  <a:gd name="T64" fmla="*/ 77 w 114"/>
                  <a:gd name="T65" fmla="*/ 0 h 11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4"/>
                  <a:gd name="T100" fmla="*/ 0 h 113"/>
                  <a:gd name="T101" fmla="*/ 114 w 114"/>
                  <a:gd name="T102" fmla="*/ 113 h 11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4" h="113">
                    <a:moveTo>
                      <a:pt x="77" y="0"/>
                    </a:moveTo>
                    <a:lnTo>
                      <a:pt x="77" y="0"/>
                    </a:lnTo>
                    <a:lnTo>
                      <a:pt x="77" y="1"/>
                    </a:lnTo>
                    <a:lnTo>
                      <a:pt x="2" y="75"/>
                    </a:lnTo>
                    <a:lnTo>
                      <a:pt x="0" y="78"/>
                    </a:lnTo>
                    <a:lnTo>
                      <a:pt x="0" y="81"/>
                    </a:lnTo>
                    <a:lnTo>
                      <a:pt x="0" y="85"/>
                    </a:lnTo>
                    <a:lnTo>
                      <a:pt x="2" y="88"/>
                    </a:lnTo>
                    <a:lnTo>
                      <a:pt x="3" y="88"/>
                    </a:lnTo>
                    <a:lnTo>
                      <a:pt x="7" y="91"/>
                    </a:lnTo>
                    <a:lnTo>
                      <a:pt x="11" y="91"/>
                    </a:lnTo>
                    <a:lnTo>
                      <a:pt x="11" y="94"/>
                    </a:lnTo>
                    <a:lnTo>
                      <a:pt x="13" y="99"/>
                    </a:lnTo>
                    <a:lnTo>
                      <a:pt x="15" y="99"/>
                    </a:lnTo>
                    <a:lnTo>
                      <a:pt x="18" y="102"/>
                    </a:lnTo>
                    <a:lnTo>
                      <a:pt x="23" y="102"/>
                    </a:lnTo>
                    <a:lnTo>
                      <a:pt x="23" y="107"/>
                    </a:lnTo>
                    <a:lnTo>
                      <a:pt x="26" y="110"/>
                    </a:lnTo>
                    <a:lnTo>
                      <a:pt x="26" y="112"/>
                    </a:lnTo>
                    <a:lnTo>
                      <a:pt x="29" y="113"/>
                    </a:lnTo>
                    <a:lnTo>
                      <a:pt x="32" y="113"/>
                    </a:lnTo>
                    <a:lnTo>
                      <a:pt x="35" y="113"/>
                    </a:lnTo>
                    <a:lnTo>
                      <a:pt x="39" y="112"/>
                    </a:lnTo>
                    <a:lnTo>
                      <a:pt x="112" y="37"/>
                    </a:lnTo>
                    <a:lnTo>
                      <a:pt x="114" y="37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2821" name="Freeform 76"/>
              <p:cNvSpPr>
                <a:spLocks noEditPoints="1"/>
              </p:cNvSpPr>
              <p:nvPr/>
            </p:nvSpPr>
            <p:spPr bwMode="auto">
              <a:xfrm>
                <a:off x="2081" y="2632"/>
                <a:ext cx="274" cy="243"/>
              </a:xfrm>
              <a:custGeom>
                <a:avLst/>
                <a:gdLst>
                  <a:gd name="T0" fmla="*/ 257 w 274"/>
                  <a:gd name="T1" fmla="*/ 226 h 243"/>
                  <a:gd name="T2" fmla="*/ 18 w 274"/>
                  <a:gd name="T3" fmla="*/ 61 h 243"/>
                  <a:gd name="T4" fmla="*/ 257 w 274"/>
                  <a:gd name="T5" fmla="*/ 77 h 243"/>
                  <a:gd name="T6" fmla="*/ 274 w 274"/>
                  <a:gd name="T7" fmla="*/ 10 h 243"/>
                  <a:gd name="T8" fmla="*/ 273 w 274"/>
                  <a:gd name="T9" fmla="*/ 5 h 243"/>
                  <a:gd name="T10" fmla="*/ 268 w 274"/>
                  <a:gd name="T11" fmla="*/ 2 h 243"/>
                  <a:gd name="T12" fmla="*/ 8 w 274"/>
                  <a:gd name="T13" fmla="*/ 0 h 243"/>
                  <a:gd name="T14" fmla="*/ 5 w 274"/>
                  <a:gd name="T15" fmla="*/ 2 h 243"/>
                  <a:gd name="T16" fmla="*/ 0 w 274"/>
                  <a:gd name="T17" fmla="*/ 5 h 243"/>
                  <a:gd name="T18" fmla="*/ 0 w 274"/>
                  <a:gd name="T19" fmla="*/ 235 h 243"/>
                  <a:gd name="T20" fmla="*/ 0 w 274"/>
                  <a:gd name="T21" fmla="*/ 239 h 243"/>
                  <a:gd name="T22" fmla="*/ 5 w 274"/>
                  <a:gd name="T23" fmla="*/ 243 h 243"/>
                  <a:gd name="T24" fmla="*/ 265 w 274"/>
                  <a:gd name="T25" fmla="*/ 243 h 243"/>
                  <a:gd name="T26" fmla="*/ 268 w 274"/>
                  <a:gd name="T27" fmla="*/ 243 h 243"/>
                  <a:gd name="T28" fmla="*/ 273 w 274"/>
                  <a:gd name="T29" fmla="*/ 239 h 243"/>
                  <a:gd name="T30" fmla="*/ 274 w 274"/>
                  <a:gd name="T31" fmla="*/ 157 h 243"/>
                  <a:gd name="T32" fmla="*/ 245 w 274"/>
                  <a:gd name="T33" fmla="*/ 19 h 243"/>
                  <a:gd name="T34" fmla="*/ 249 w 274"/>
                  <a:gd name="T35" fmla="*/ 19 h 243"/>
                  <a:gd name="T36" fmla="*/ 255 w 274"/>
                  <a:gd name="T37" fmla="*/ 26 h 243"/>
                  <a:gd name="T38" fmla="*/ 257 w 274"/>
                  <a:gd name="T39" fmla="*/ 31 h 243"/>
                  <a:gd name="T40" fmla="*/ 253 w 274"/>
                  <a:gd name="T41" fmla="*/ 39 h 243"/>
                  <a:gd name="T42" fmla="*/ 245 w 274"/>
                  <a:gd name="T43" fmla="*/ 42 h 243"/>
                  <a:gd name="T44" fmla="*/ 241 w 274"/>
                  <a:gd name="T45" fmla="*/ 42 h 243"/>
                  <a:gd name="T46" fmla="*/ 234 w 274"/>
                  <a:gd name="T47" fmla="*/ 35 h 243"/>
                  <a:gd name="T48" fmla="*/ 233 w 274"/>
                  <a:gd name="T49" fmla="*/ 31 h 243"/>
                  <a:gd name="T50" fmla="*/ 236 w 274"/>
                  <a:gd name="T51" fmla="*/ 22 h 243"/>
                  <a:gd name="T52" fmla="*/ 245 w 274"/>
                  <a:gd name="T53" fmla="*/ 19 h 243"/>
                  <a:gd name="T54" fmla="*/ 210 w 274"/>
                  <a:gd name="T55" fmla="*/ 19 h 243"/>
                  <a:gd name="T56" fmla="*/ 215 w 274"/>
                  <a:gd name="T57" fmla="*/ 19 h 243"/>
                  <a:gd name="T58" fmla="*/ 221 w 274"/>
                  <a:gd name="T59" fmla="*/ 26 h 243"/>
                  <a:gd name="T60" fmla="*/ 223 w 274"/>
                  <a:gd name="T61" fmla="*/ 31 h 243"/>
                  <a:gd name="T62" fmla="*/ 218 w 274"/>
                  <a:gd name="T63" fmla="*/ 39 h 243"/>
                  <a:gd name="T64" fmla="*/ 210 w 274"/>
                  <a:gd name="T65" fmla="*/ 42 h 243"/>
                  <a:gd name="T66" fmla="*/ 205 w 274"/>
                  <a:gd name="T67" fmla="*/ 42 h 243"/>
                  <a:gd name="T68" fmla="*/ 201 w 274"/>
                  <a:gd name="T69" fmla="*/ 35 h 243"/>
                  <a:gd name="T70" fmla="*/ 199 w 274"/>
                  <a:gd name="T71" fmla="*/ 31 h 243"/>
                  <a:gd name="T72" fmla="*/ 202 w 274"/>
                  <a:gd name="T73" fmla="*/ 22 h 243"/>
                  <a:gd name="T74" fmla="*/ 210 w 274"/>
                  <a:gd name="T75" fmla="*/ 19 h 243"/>
                  <a:gd name="T76" fmla="*/ 177 w 274"/>
                  <a:gd name="T77" fmla="*/ 19 h 243"/>
                  <a:gd name="T78" fmla="*/ 181 w 274"/>
                  <a:gd name="T79" fmla="*/ 19 h 243"/>
                  <a:gd name="T80" fmla="*/ 188 w 274"/>
                  <a:gd name="T81" fmla="*/ 26 h 243"/>
                  <a:gd name="T82" fmla="*/ 188 w 274"/>
                  <a:gd name="T83" fmla="*/ 31 h 243"/>
                  <a:gd name="T84" fmla="*/ 185 w 274"/>
                  <a:gd name="T85" fmla="*/ 39 h 243"/>
                  <a:gd name="T86" fmla="*/ 177 w 274"/>
                  <a:gd name="T87" fmla="*/ 42 h 243"/>
                  <a:gd name="T88" fmla="*/ 172 w 274"/>
                  <a:gd name="T89" fmla="*/ 42 h 243"/>
                  <a:gd name="T90" fmla="*/ 165 w 274"/>
                  <a:gd name="T91" fmla="*/ 35 h 243"/>
                  <a:gd name="T92" fmla="*/ 165 w 274"/>
                  <a:gd name="T93" fmla="*/ 31 h 243"/>
                  <a:gd name="T94" fmla="*/ 169 w 274"/>
                  <a:gd name="T95" fmla="*/ 22 h 243"/>
                  <a:gd name="T96" fmla="*/ 177 w 274"/>
                  <a:gd name="T97" fmla="*/ 19 h 243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274"/>
                  <a:gd name="T148" fmla="*/ 0 h 243"/>
                  <a:gd name="T149" fmla="*/ 274 w 274"/>
                  <a:gd name="T150" fmla="*/ 243 h 243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274" h="243">
                    <a:moveTo>
                      <a:pt x="257" y="175"/>
                    </a:moveTo>
                    <a:lnTo>
                      <a:pt x="257" y="226"/>
                    </a:lnTo>
                    <a:lnTo>
                      <a:pt x="18" y="226"/>
                    </a:lnTo>
                    <a:lnTo>
                      <a:pt x="18" y="61"/>
                    </a:lnTo>
                    <a:lnTo>
                      <a:pt x="257" y="61"/>
                    </a:lnTo>
                    <a:lnTo>
                      <a:pt x="257" y="77"/>
                    </a:lnTo>
                    <a:lnTo>
                      <a:pt x="274" y="59"/>
                    </a:lnTo>
                    <a:lnTo>
                      <a:pt x="274" y="10"/>
                    </a:lnTo>
                    <a:lnTo>
                      <a:pt x="273" y="5"/>
                    </a:lnTo>
                    <a:lnTo>
                      <a:pt x="271" y="3"/>
                    </a:lnTo>
                    <a:lnTo>
                      <a:pt x="268" y="2"/>
                    </a:lnTo>
                    <a:lnTo>
                      <a:pt x="265" y="0"/>
                    </a:lnTo>
                    <a:lnTo>
                      <a:pt x="8" y="0"/>
                    </a:lnTo>
                    <a:lnTo>
                      <a:pt x="5" y="2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0" y="10"/>
                    </a:lnTo>
                    <a:lnTo>
                      <a:pt x="0" y="235"/>
                    </a:lnTo>
                    <a:lnTo>
                      <a:pt x="0" y="239"/>
                    </a:lnTo>
                    <a:lnTo>
                      <a:pt x="2" y="240"/>
                    </a:lnTo>
                    <a:lnTo>
                      <a:pt x="5" y="243"/>
                    </a:lnTo>
                    <a:lnTo>
                      <a:pt x="8" y="243"/>
                    </a:lnTo>
                    <a:lnTo>
                      <a:pt x="265" y="243"/>
                    </a:lnTo>
                    <a:lnTo>
                      <a:pt x="268" y="243"/>
                    </a:lnTo>
                    <a:lnTo>
                      <a:pt x="271" y="240"/>
                    </a:lnTo>
                    <a:lnTo>
                      <a:pt x="273" y="239"/>
                    </a:lnTo>
                    <a:lnTo>
                      <a:pt x="274" y="235"/>
                    </a:lnTo>
                    <a:lnTo>
                      <a:pt x="274" y="157"/>
                    </a:lnTo>
                    <a:lnTo>
                      <a:pt x="257" y="175"/>
                    </a:lnTo>
                    <a:close/>
                    <a:moveTo>
                      <a:pt x="245" y="19"/>
                    </a:moveTo>
                    <a:lnTo>
                      <a:pt x="245" y="19"/>
                    </a:lnTo>
                    <a:lnTo>
                      <a:pt x="249" y="19"/>
                    </a:lnTo>
                    <a:lnTo>
                      <a:pt x="253" y="22"/>
                    </a:lnTo>
                    <a:lnTo>
                      <a:pt x="255" y="26"/>
                    </a:lnTo>
                    <a:lnTo>
                      <a:pt x="257" y="31"/>
                    </a:lnTo>
                    <a:lnTo>
                      <a:pt x="255" y="35"/>
                    </a:lnTo>
                    <a:lnTo>
                      <a:pt x="253" y="39"/>
                    </a:lnTo>
                    <a:lnTo>
                      <a:pt x="249" y="42"/>
                    </a:lnTo>
                    <a:lnTo>
                      <a:pt x="245" y="42"/>
                    </a:lnTo>
                    <a:lnTo>
                      <a:pt x="241" y="42"/>
                    </a:lnTo>
                    <a:lnTo>
                      <a:pt x="236" y="39"/>
                    </a:lnTo>
                    <a:lnTo>
                      <a:pt x="234" y="35"/>
                    </a:lnTo>
                    <a:lnTo>
                      <a:pt x="233" y="31"/>
                    </a:lnTo>
                    <a:lnTo>
                      <a:pt x="234" y="26"/>
                    </a:lnTo>
                    <a:lnTo>
                      <a:pt x="236" y="22"/>
                    </a:lnTo>
                    <a:lnTo>
                      <a:pt x="241" y="19"/>
                    </a:lnTo>
                    <a:lnTo>
                      <a:pt x="245" y="19"/>
                    </a:lnTo>
                    <a:close/>
                    <a:moveTo>
                      <a:pt x="210" y="19"/>
                    </a:moveTo>
                    <a:lnTo>
                      <a:pt x="210" y="19"/>
                    </a:lnTo>
                    <a:lnTo>
                      <a:pt x="215" y="19"/>
                    </a:lnTo>
                    <a:lnTo>
                      <a:pt x="218" y="22"/>
                    </a:lnTo>
                    <a:lnTo>
                      <a:pt x="221" y="26"/>
                    </a:lnTo>
                    <a:lnTo>
                      <a:pt x="223" y="31"/>
                    </a:lnTo>
                    <a:lnTo>
                      <a:pt x="221" y="35"/>
                    </a:lnTo>
                    <a:lnTo>
                      <a:pt x="218" y="39"/>
                    </a:lnTo>
                    <a:lnTo>
                      <a:pt x="215" y="42"/>
                    </a:lnTo>
                    <a:lnTo>
                      <a:pt x="210" y="42"/>
                    </a:lnTo>
                    <a:lnTo>
                      <a:pt x="205" y="42"/>
                    </a:lnTo>
                    <a:lnTo>
                      <a:pt x="202" y="39"/>
                    </a:lnTo>
                    <a:lnTo>
                      <a:pt x="201" y="35"/>
                    </a:lnTo>
                    <a:lnTo>
                      <a:pt x="199" y="31"/>
                    </a:lnTo>
                    <a:lnTo>
                      <a:pt x="201" y="26"/>
                    </a:lnTo>
                    <a:lnTo>
                      <a:pt x="202" y="22"/>
                    </a:lnTo>
                    <a:lnTo>
                      <a:pt x="205" y="19"/>
                    </a:lnTo>
                    <a:lnTo>
                      <a:pt x="210" y="19"/>
                    </a:lnTo>
                    <a:close/>
                    <a:moveTo>
                      <a:pt x="177" y="19"/>
                    </a:moveTo>
                    <a:lnTo>
                      <a:pt x="177" y="19"/>
                    </a:lnTo>
                    <a:lnTo>
                      <a:pt x="181" y="19"/>
                    </a:lnTo>
                    <a:lnTo>
                      <a:pt x="185" y="22"/>
                    </a:lnTo>
                    <a:lnTo>
                      <a:pt x="188" y="26"/>
                    </a:lnTo>
                    <a:lnTo>
                      <a:pt x="188" y="31"/>
                    </a:lnTo>
                    <a:lnTo>
                      <a:pt x="188" y="35"/>
                    </a:lnTo>
                    <a:lnTo>
                      <a:pt x="185" y="39"/>
                    </a:lnTo>
                    <a:lnTo>
                      <a:pt x="181" y="42"/>
                    </a:lnTo>
                    <a:lnTo>
                      <a:pt x="177" y="42"/>
                    </a:lnTo>
                    <a:lnTo>
                      <a:pt x="172" y="42"/>
                    </a:lnTo>
                    <a:lnTo>
                      <a:pt x="169" y="39"/>
                    </a:lnTo>
                    <a:lnTo>
                      <a:pt x="165" y="35"/>
                    </a:lnTo>
                    <a:lnTo>
                      <a:pt x="165" y="31"/>
                    </a:lnTo>
                    <a:lnTo>
                      <a:pt x="165" y="26"/>
                    </a:lnTo>
                    <a:lnTo>
                      <a:pt x="169" y="22"/>
                    </a:lnTo>
                    <a:lnTo>
                      <a:pt x="172" y="19"/>
                    </a:lnTo>
                    <a:lnTo>
                      <a:pt x="177" y="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</p:grpSp>
      <p:grpSp>
        <p:nvGrpSpPr>
          <p:cNvPr id="32774" name="Group 2"/>
          <p:cNvGrpSpPr>
            <a:grpSpLocks/>
          </p:cNvGrpSpPr>
          <p:nvPr/>
        </p:nvGrpSpPr>
        <p:grpSpPr bwMode="auto">
          <a:xfrm>
            <a:off x="7008817" y="1022350"/>
            <a:ext cx="1944687" cy="3284538"/>
            <a:chOff x="7358063" y="1046562"/>
            <a:chExt cx="1481138" cy="3284932"/>
          </a:xfrm>
        </p:grpSpPr>
        <p:sp>
          <p:nvSpPr>
            <p:cNvPr id="32790" name="AutoShape 49"/>
            <p:cNvSpPr>
              <a:spLocks noChangeArrowheads="1"/>
            </p:cNvSpPr>
            <p:nvPr/>
          </p:nvSpPr>
          <p:spPr bwMode="auto">
            <a:xfrm>
              <a:off x="7358064" y="1046562"/>
              <a:ext cx="1476375" cy="318849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914400"/>
              <a:endParaRPr lang="en-US" dirty="0">
                <a:solidFill>
                  <a:srgbClr val="4178BE"/>
                </a:solidFill>
              </a:endParaRPr>
            </a:p>
          </p:txBody>
        </p:sp>
        <p:sp>
          <p:nvSpPr>
            <p:cNvPr id="122930" name="Rectangle 50"/>
            <p:cNvSpPr>
              <a:spLocks noChangeArrowheads="1"/>
            </p:cNvSpPr>
            <p:nvPr/>
          </p:nvSpPr>
          <p:spPr bwMode="auto">
            <a:xfrm>
              <a:off x="7358063" y="1683226"/>
              <a:ext cx="1481138" cy="264826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>
                <a:defRPr/>
              </a:pPr>
              <a:endParaRPr lang="en-US" dirty="0">
                <a:solidFill>
                  <a:srgbClr val="4178B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792" name="Text Box 51"/>
            <p:cNvSpPr txBox="1">
              <a:spLocks noChangeArrowheads="1"/>
            </p:cNvSpPr>
            <p:nvPr/>
          </p:nvSpPr>
          <p:spPr bwMode="auto">
            <a:xfrm>
              <a:off x="7358063" y="2041696"/>
              <a:ext cx="1460500" cy="17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914400">
                <a:spcBef>
                  <a:spcPct val="50000"/>
                </a:spcBef>
              </a:pPr>
              <a:r>
                <a:rPr lang="en-US" sz="1600" dirty="0">
                  <a:solidFill>
                    <a:srgbClr val="264A60"/>
                  </a:solidFill>
                  <a:latin typeface="Helvetica Neue Light" charset="0"/>
                  <a:cs typeface="Helvetica Neue Light" charset="0"/>
                </a:rPr>
                <a:t>Enable new business</a:t>
              </a:r>
            </a:p>
            <a:p>
              <a:pPr algn="ctr" defTabSz="914400">
                <a:spcBef>
                  <a:spcPct val="50000"/>
                </a:spcBef>
              </a:pPr>
              <a:endParaRPr lang="en-US" sz="1200" dirty="0">
                <a:solidFill>
                  <a:srgbClr val="DFE9E9"/>
                </a:solidFill>
                <a:latin typeface="Helvetica Neue Light" charset="0"/>
                <a:cs typeface="Helvetica Neue Light" charset="0"/>
              </a:endParaRPr>
            </a:p>
            <a:p>
              <a:pPr algn="ctr" defTabSz="914400">
                <a:spcBef>
                  <a:spcPct val="50000"/>
                </a:spcBef>
              </a:pPr>
              <a:r>
                <a:rPr lang="en-US" sz="1600" dirty="0">
                  <a:solidFill>
                    <a:srgbClr val="DFE9E9"/>
                  </a:solidFill>
                  <a:latin typeface="Helvetica Neue Light" charset="0"/>
                  <a:cs typeface="Helvetica Neue Light" charset="0"/>
                </a:rPr>
                <a:t>Monetize existing and new data &amp; algorithms</a:t>
              </a:r>
            </a:p>
          </p:txBody>
        </p:sp>
        <p:sp>
          <p:nvSpPr>
            <p:cNvPr id="32793" name="Oval 52"/>
            <p:cNvSpPr>
              <a:spLocks noChangeArrowheads="1"/>
            </p:cNvSpPr>
            <p:nvPr/>
          </p:nvSpPr>
          <p:spPr bwMode="auto">
            <a:xfrm>
              <a:off x="7548564" y="1248966"/>
              <a:ext cx="1095375" cy="85367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914400"/>
              <a:endParaRPr lang="en-US" dirty="0">
                <a:solidFill>
                  <a:srgbClr val="4178BE"/>
                </a:solidFill>
              </a:endParaRPr>
            </a:p>
          </p:txBody>
        </p:sp>
        <p:sp>
          <p:nvSpPr>
            <p:cNvPr id="122933" name="Oval 53"/>
            <p:cNvSpPr>
              <a:spLocks noChangeArrowheads="1"/>
            </p:cNvSpPr>
            <p:nvPr/>
          </p:nvSpPr>
          <p:spPr bwMode="auto">
            <a:xfrm>
              <a:off x="7718373" y="1376802"/>
              <a:ext cx="736337" cy="573157"/>
            </a:xfrm>
            <a:prstGeom prst="ellipse">
              <a:avLst/>
            </a:prstGeom>
            <a:solidFill>
              <a:srgbClr val="1D9EFF"/>
            </a:solidFill>
            <a:ln w="9525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defTabSz="914400">
                <a:defRPr/>
              </a:pPr>
              <a:endParaRPr lang="en-US" dirty="0">
                <a:solidFill>
                  <a:srgbClr val="4178B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795" name="WordArt 60"/>
            <p:cNvSpPr>
              <a:spLocks noChangeArrowheads="1" noChangeShapeType="1" noTextEdit="1"/>
            </p:cNvSpPr>
            <p:nvPr/>
          </p:nvSpPr>
          <p:spPr bwMode="auto">
            <a:xfrm>
              <a:off x="7999413" y="1504950"/>
              <a:ext cx="188912" cy="292894"/>
            </a:xfrm>
            <a:prstGeom prst="rect">
              <a:avLst/>
            </a:prstGeom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b="1" kern="10" dirty="0">
                  <a:solidFill>
                    <a:srgbClr val="FFFFFF"/>
                  </a:solidFill>
                  <a:latin typeface="Arial"/>
                  <a:ea typeface="Arial"/>
                  <a:cs typeface="Arial"/>
                </a:rPr>
                <a:t>4</a:t>
              </a:r>
            </a:p>
          </p:txBody>
        </p:sp>
        <p:grpSp>
          <p:nvGrpSpPr>
            <p:cNvPr id="32796" name="Group 106"/>
            <p:cNvGrpSpPr>
              <a:grpSpLocks/>
            </p:cNvGrpSpPr>
            <p:nvPr/>
          </p:nvGrpSpPr>
          <p:grpSpPr bwMode="auto">
            <a:xfrm>
              <a:off x="7805739" y="3817146"/>
              <a:ext cx="581025" cy="385763"/>
              <a:chOff x="4817" y="1929"/>
              <a:chExt cx="280" cy="248"/>
            </a:xfrm>
          </p:grpSpPr>
          <p:sp>
            <p:nvSpPr>
              <p:cNvPr id="32797" name="Freeform 107"/>
              <p:cNvSpPr>
                <a:spLocks noEditPoints="1"/>
              </p:cNvSpPr>
              <p:nvPr/>
            </p:nvSpPr>
            <p:spPr bwMode="auto">
              <a:xfrm>
                <a:off x="4817" y="1929"/>
                <a:ext cx="280" cy="248"/>
              </a:xfrm>
              <a:custGeom>
                <a:avLst/>
                <a:gdLst>
                  <a:gd name="T0" fmla="*/ 10 w 280"/>
                  <a:gd name="T1" fmla="*/ 0 h 248"/>
                  <a:gd name="T2" fmla="*/ 7 w 280"/>
                  <a:gd name="T3" fmla="*/ 0 h 248"/>
                  <a:gd name="T4" fmla="*/ 2 w 280"/>
                  <a:gd name="T5" fmla="*/ 5 h 248"/>
                  <a:gd name="T6" fmla="*/ 0 w 280"/>
                  <a:gd name="T7" fmla="*/ 238 h 248"/>
                  <a:gd name="T8" fmla="*/ 2 w 280"/>
                  <a:gd name="T9" fmla="*/ 242 h 248"/>
                  <a:gd name="T10" fmla="*/ 7 w 280"/>
                  <a:gd name="T11" fmla="*/ 247 h 248"/>
                  <a:gd name="T12" fmla="*/ 272 w 280"/>
                  <a:gd name="T13" fmla="*/ 248 h 248"/>
                  <a:gd name="T14" fmla="*/ 275 w 280"/>
                  <a:gd name="T15" fmla="*/ 247 h 248"/>
                  <a:gd name="T16" fmla="*/ 280 w 280"/>
                  <a:gd name="T17" fmla="*/ 242 h 248"/>
                  <a:gd name="T18" fmla="*/ 280 w 280"/>
                  <a:gd name="T19" fmla="*/ 8 h 248"/>
                  <a:gd name="T20" fmla="*/ 280 w 280"/>
                  <a:gd name="T21" fmla="*/ 5 h 248"/>
                  <a:gd name="T22" fmla="*/ 275 w 280"/>
                  <a:gd name="T23" fmla="*/ 0 h 248"/>
                  <a:gd name="T24" fmla="*/ 272 w 280"/>
                  <a:gd name="T25" fmla="*/ 0 h 248"/>
                  <a:gd name="T26" fmla="*/ 216 w 280"/>
                  <a:gd name="T27" fmla="*/ 19 h 248"/>
                  <a:gd name="T28" fmla="*/ 224 w 280"/>
                  <a:gd name="T29" fmla="*/ 23 h 248"/>
                  <a:gd name="T30" fmla="*/ 227 w 280"/>
                  <a:gd name="T31" fmla="*/ 31 h 248"/>
                  <a:gd name="T32" fmla="*/ 227 w 280"/>
                  <a:gd name="T33" fmla="*/ 36 h 248"/>
                  <a:gd name="T34" fmla="*/ 221 w 280"/>
                  <a:gd name="T35" fmla="*/ 41 h 248"/>
                  <a:gd name="T36" fmla="*/ 216 w 280"/>
                  <a:gd name="T37" fmla="*/ 42 h 248"/>
                  <a:gd name="T38" fmla="*/ 208 w 280"/>
                  <a:gd name="T39" fmla="*/ 39 h 248"/>
                  <a:gd name="T40" fmla="*/ 205 w 280"/>
                  <a:gd name="T41" fmla="*/ 31 h 248"/>
                  <a:gd name="T42" fmla="*/ 205 w 280"/>
                  <a:gd name="T43" fmla="*/ 26 h 248"/>
                  <a:gd name="T44" fmla="*/ 211 w 280"/>
                  <a:gd name="T45" fmla="*/ 19 h 248"/>
                  <a:gd name="T46" fmla="*/ 216 w 280"/>
                  <a:gd name="T47" fmla="*/ 19 h 248"/>
                  <a:gd name="T48" fmla="*/ 182 w 280"/>
                  <a:gd name="T49" fmla="*/ 19 h 248"/>
                  <a:gd name="T50" fmla="*/ 190 w 280"/>
                  <a:gd name="T51" fmla="*/ 23 h 248"/>
                  <a:gd name="T52" fmla="*/ 193 w 280"/>
                  <a:gd name="T53" fmla="*/ 31 h 248"/>
                  <a:gd name="T54" fmla="*/ 191 w 280"/>
                  <a:gd name="T55" fmla="*/ 36 h 248"/>
                  <a:gd name="T56" fmla="*/ 187 w 280"/>
                  <a:gd name="T57" fmla="*/ 41 h 248"/>
                  <a:gd name="T58" fmla="*/ 182 w 280"/>
                  <a:gd name="T59" fmla="*/ 42 h 248"/>
                  <a:gd name="T60" fmla="*/ 173 w 280"/>
                  <a:gd name="T61" fmla="*/ 39 h 248"/>
                  <a:gd name="T62" fmla="*/ 170 w 280"/>
                  <a:gd name="T63" fmla="*/ 31 h 248"/>
                  <a:gd name="T64" fmla="*/ 170 w 280"/>
                  <a:gd name="T65" fmla="*/ 26 h 248"/>
                  <a:gd name="T66" fmla="*/ 177 w 280"/>
                  <a:gd name="T67" fmla="*/ 19 h 248"/>
                  <a:gd name="T68" fmla="*/ 182 w 280"/>
                  <a:gd name="T69" fmla="*/ 19 h 248"/>
                  <a:gd name="T70" fmla="*/ 18 w 280"/>
                  <a:gd name="T71" fmla="*/ 230 h 248"/>
                  <a:gd name="T72" fmla="*/ 263 w 280"/>
                  <a:gd name="T73" fmla="*/ 62 h 248"/>
                  <a:gd name="T74" fmla="*/ 250 w 280"/>
                  <a:gd name="T75" fmla="*/ 42 h 248"/>
                  <a:gd name="T76" fmla="*/ 245 w 280"/>
                  <a:gd name="T77" fmla="*/ 41 h 248"/>
                  <a:gd name="T78" fmla="*/ 240 w 280"/>
                  <a:gd name="T79" fmla="*/ 36 h 248"/>
                  <a:gd name="T80" fmla="*/ 239 w 280"/>
                  <a:gd name="T81" fmla="*/ 31 h 248"/>
                  <a:gd name="T82" fmla="*/ 242 w 280"/>
                  <a:gd name="T83" fmla="*/ 23 h 248"/>
                  <a:gd name="T84" fmla="*/ 250 w 280"/>
                  <a:gd name="T85" fmla="*/ 19 h 248"/>
                  <a:gd name="T86" fmla="*/ 255 w 280"/>
                  <a:gd name="T87" fmla="*/ 19 h 248"/>
                  <a:gd name="T88" fmla="*/ 262 w 280"/>
                  <a:gd name="T89" fmla="*/ 26 h 248"/>
                  <a:gd name="T90" fmla="*/ 263 w 280"/>
                  <a:gd name="T91" fmla="*/ 31 h 248"/>
                  <a:gd name="T92" fmla="*/ 258 w 280"/>
                  <a:gd name="T93" fmla="*/ 39 h 248"/>
                  <a:gd name="T94" fmla="*/ 250 w 280"/>
                  <a:gd name="T95" fmla="*/ 42 h 248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80"/>
                  <a:gd name="T145" fmla="*/ 0 h 248"/>
                  <a:gd name="T146" fmla="*/ 280 w 280"/>
                  <a:gd name="T147" fmla="*/ 248 h 248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80" h="248">
                    <a:moveTo>
                      <a:pt x="272" y="0"/>
                    </a:moveTo>
                    <a:lnTo>
                      <a:pt x="10" y="0"/>
                    </a:lnTo>
                    <a:lnTo>
                      <a:pt x="7" y="0"/>
                    </a:lnTo>
                    <a:lnTo>
                      <a:pt x="3" y="1"/>
                    </a:lnTo>
                    <a:lnTo>
                      <a:pt x="2" y="5"/>
                    </a:lnTo>
                    <a:lnTo>
                      <a:pt x="0" y="8"/>
                    </a:lnTo>
                    <a:lnTo>
                      <a:pt x="0" y="238"/>
                    </a:lnTo>
                    <a:lnTo>
                      <a:pt x="2" y="242"/>
                    </a:lnTo>
                    <a:lnTo>
                      <a:pt x="3" y="245"/>
                    </a:lnTo>
                    <a:lnTo>
                      <a:pt x="7" y="247"/>
                    </a:lnTo>
                    <a:lnTo>
                      <a:pt x="10" y="248"/>
                    </a:lnTo>
                    <a:lnTo>
                      <a:pt x="272" y="248"/>
                    </a:lnTo>
                    <a:lnTo>
                      <a:pt x="275" y="247"/>
                    </a:lnTo>
                    <a:lnTo>
                      <a:pt x="278" y="245"/>
                    </a:lnTo>
                    <a:lnTo>
                      <a:pt x="280" y="242"/>
                    </a:lnTo>
                    <a:lnTo>
                      <a:pt x="280" y="238"/>
                    </a:lnTo>
                    <a:lnTo>
                      <a:pt x="280" y="8"/>
                    </a:lnTo>
                    <a:lnTo>
                      <a:pt x="280" y="5"/>
                    </a:lnTo>
                    <a:lnTo>
                      <a:pt x="278" y="1"/>
                    </a:lnTo>
                    <a:lnTo>
                      <a:pt x="275" y="0"/>
                    </a:lnTo>
                    <a:lnTo>
                      <a:pt x="272" y="0"/>
                    </a:lnTo>
                    <a:close/>
                    <a:moveTo>
                      <a:pt x="216" y="19"/>
                    </a:moveTo>
                    <a:lnTo>
                      <a:pt x="216" y="19"/>
                    </a:lnTo>
                    <a:lnTo>
                      <a:pt x="221" y="19"/>
                    </a:lnTo>
                    <a:lnTo>
                      <a:pt x="224" y="23"/>
                    </a:lnTo>
                    <a:lnTo>
                      <a:pt x="227" y="26"/>
                    </a:lnTo>
                    <a:lnTo>
                      <a:pt x="227" y="31"/>
                    </a:lnTo>
                    <a:lnTo>
                      <a:pt x="227" y="36"/>
                    </a:lnTo>
                    <a:lnTo>
                      <a:pt x="224" y="39"/>
                    </a:lnTo>
                    <a:lnTo>
                      <a:pt x="221" y="41"/>
                    </a:lnTo>
                    <a:lnTo>
                      <a:pt x="216" y="42"/>
                    </a:lnTo>
                    <a:lnTo>
                      <a:pt x="211" y="41"/>
                    </a:lnTo>
                    <a:lnTo>
                      <a:pt x="208" y="39"/>
                    </a:lnTo>
                    <a:lnTo>
                      <a:pt x="205" y="36"/>
                    </a:lnTo>
                    <a:lnTo>
                      <a:pt x="205" y="31"/>
                    </a:lnTo>
                    <a:lnTo>
                      <a:pt x="205" y="26"/>
                    </a:lnTo>
                    <a:lnTo>
                      <a:pt x="208" y="23"/>
                    </a:lnTo>
                    <a:lnTo>
                      <a:pt x="211" y="19"/>
                    </a:lnTo>
                    <a:lnTo>
                      <a:pt x="216" y="19"/>
                    </a:lnTo>
                    <a:close/>
                    <a:moveTo>
                      <a:pt x="182" y="19"/>
                    </a:moveTo>
                    <a:lnTo>
                      <a:pt x="182" y="19"/>
                    </a:lnTo>
                    <a:lnTo>
                      <a:pt x="187" y="19"/>
                    </a:lnTo>
                    <a:lnTo>
                      <a:pt x="190" y="23"/>
                    </a:lnTo>
                    <a:lnTo>
                      <a:pt x="191" y="26"/>
                    </a:lnTo>
                    <a:lnTo>
                      <a:pt x="193" y="31"/>
                    </a:lnTo>
                    <a:lnTo>
                      <a:pt x="191" y="36"/>
                    </a:lnTo>
                    <a:lnTo>
                      <a:pt x="190" y="39"/>
                    </a:lnTo>
                    <a:lnTo>
                      <a:pt x="187" y="41"/>
                    </a:lnTo>
                    <a:lnTo>
                      <a:pt x="182" y="42"/>
                    </a:lnTo>
                    <a:lnTo>
                      <a:pt x="177" y="41"/>
                    </a:lnTo>
                    <a:lnTo>
                      <a:pt x="173" y="39"/>
                    </a:lnTo>
                    <a:lnTo>
                      <a:pt x="170" y="36"/>
                    </a:lnTo>
                    <a:lnTo>
                      <a:pt x="170" y="31"/>
                    </a:lnTo>
                    <a:lnTo>
                      <a:pt x="170" y="26"/>
                    </a:lnTo>
                    <a:lnTo>
                      <a:pt x="173" y="23"/>
                    </a:lnTo>
                    <a:lnTo>
                      <a:pt x="177" y="19"/>
                    </a:lnTo>
                    <a:lnTo>
                      <a:pt x="182" y="19"/>
                    </a:lnTo>
                    <a:close/>
                    <a:moveTo>
                      <a:pt x="263" y="230"/>
                    </a:moveTo>
                    <a:lnTo>
                      <a:pt x="18" y="230"/>
                    </a:lnTo>
                    <a:lnTo>
                      <a:pt x="18" y="62"/>
                    </a:lnTo>
                    <a:lnTo>
                      <a:pt x="263" y="62"/>
                    </a:lnTo>
                    <a:lnTo>
                      <a:pt x="263" y="230"/>
                    </a:lnTo>
                    <a:close/>
                    <a:moveTo>
                      <a:pt x="250" y="42"/>
                    </a:moveTo>
                    <a:lnTo>
                      <a:pt x="250" y="42"/>
                    </a:lnTo>
                    <a:lnTo>
                      <a:pt x="245" y="41"/>
                    </a:lnTo>
                    <a:lnTo>
                      <a:pt x="242" y="39"/>
                    </a:lnTo>
                    <a:lnTo>
                      <a:pt x="240" y="36"/>
                    </a:lnTo>
                    <a:lnTo>
                      <a:pt x="239" y="31"/>
                    </a:lnTo>
                    <a:lnTo>
                      <a:pt x="240" y="26"/>
                    </a:lnTo>
                    <a:lnTo>
                      <a:pt x="242" y="23"/>
                    </a:lnTo>
                    <a:lnTo>
                      <a:pt x="245" y="19"/>
                    </a:lnTo>
                    <a:lnTo>
                      <a:pt x="250" y="19"/>
                    </a:lnTo>
                    <a:lnTo>
                      <a:pt x="255" y="19"/>
                    </a:lnTo>
                    <a:lnTo>
                      <a:pt x="258" y="23"/>
                    </a:lnTo>
                    <a:lnTo>
                      <a:pt x="262" y="26"/>
                    </a:lnTo>
                    <a:lnTo>
                      <a:pt x="263" y="31"/>
                    </a:lnTo>
                    <a:lnTo>
                      <a:pt x="262" y="36"/>
                    </a:lnTo>
                    <a:lnTo>
                      <a:pt x="258" y="39"/>
                    </a:lnTo>
                    <a:lnTo>
                      <a:pt x="255" y="41"/>
                    </a:lnTo>
                    <a:lnTo>
                      <a:pt x="250" y="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2798" name="Freeform 108"/>
              <p:cNvSpPr>
                <a:spLocks noEditPoints="1"/>
              </p:cNvSpPr>
              <p:nvPr/>
            </p:nvSpPr>
            <p:spPr bwMode="auto">
              <a:xfrm>
                <a:off x="4856" y="2027"/>
                <a:ext cx="27" cy="41"/>
              </a:xfrm>
              <a:custGeom>
                <a:avLst/>
                <a:gdLst>
                  <a:gd name="T0" fmla="*/ 0 w 27"/>
                  <a:gd name="T1" fmla="*/ 19 h 41"/>
                  <a:gd name="T2" fmla="*/ 0 w 27"/>
                  <a:gd name="T3" fmla="*/ 19 h 41"/>
                  <a:gd name="T4" fmla="*/ 0 w 27"/>
                  <a:gd name="T5" fmla="*/ 11 h 41"/>
                  <a:gd name="T6" fmla="*/ 4 w 27"/>
                  <a:gd name="T7" fmla="*/ 5 h 41"/>
                  <a:gd name="T8" fmla="*/ 4 w 27"/>
                  <a:gd name="T9" fmla="*/ 5 h 41"/>
                  <a:gd name="T10" fmla="*/ 7 w 27"/>
                  <a:gd name="T11" fmla="*/ 1 h 41"/>
                  <a:gd name="T12" fmla="*/ 13 w 27"/>
                  <a:gd name="T13" fmla="*/ 0 h 41"/>
                  <a:gd name="T14" fmla="*/ 13 w 27"/>
                  <a:gd name="T15" fmla="*/ 0 h 41"/>
                  <a:gd name="T16" fmla="*/ 20 w 27"/>
                  <a:gd name="T17" fmla="*/ 1 h 41"/>
                  <a:gd name="T18" fmla="*/ 23 w 27"/>
                  <a:gd name="T19" fmla="*/ 5 h 41"/>
                  <a:gd name="T20" fmla="*/ 23 w 27"/>
                  <a:gd name="T21" fmla="*/ 5 h 41"/>
                  <a:gd name="T22" fmla="*/ 27 w 27"/>
                  <a:gd name="T23" fmla="*/ 11 h 41"/>
                  <a:gd name="T24" fmla="*/ 27 w 27"/>
                  <a:gd name="T25" fmla="*/ 19 h 41"/>
                  <a:gd name="T26" fmla="*/ 27 w 27"/>
                  <a:gd name="T27" fmla="*/ 19 h 41"/>
                  <a:gd name="T28" fmla="*/ 27 w 27"/>
                  <a:gd name="T29" fmla="*/ 29 h 41"/>
                  <a:gd name="T30" fmla="*/ 23 w 27"/>
                  <a:gd name="T31" fmla="*/ 36 h 41"/>
                  <a:gd name="T32" fmla="*/ 23 w 27"/>
                  <a:gd name="T33" fmla="*/ 36 h 41"/>
                  <a:gd name="T34" fmla="*/ 18 w 27"/>
                  <a:gd name="T35" fmla="*/ 39 h 41"/>
                  <a:gd name="T36" fmla="*/ 13 w 27"/>
                  <a:gd name="T37" fmla="*/ 41 h 41"/>
                  <a:gd name="T38" fmla="*/ 13 w 27"/>
                  <a:gd name="T39" fmla="*/ 41 h 41"/>
                  <a:gd name="T40" fmla="*/ 7 w 27"/>
                  <a:gd name="T41" fmla="*/ 39 h 41"/>
                  <a:gd name="T42" fmla="*/ 4 w 27"/>
                  <a:gd name="T43" fmla="*/ 34 h 41"/>
                  <a:gd name="T44" fmla="*/ 4 w 27"/>
                  <a:gd name="T45" fmla="*/ 34 h 41"/>
                  <a:gd name="T46" fmla="*/ 0 w 27"/>
                  <a:gd name="T47" fmla="*/ 28 h 41"/>
                  <a:gd name="T48" fmla="*/ 0 w 27"/>
                  <a:gd name="T49" fmla="*/ 19 h 41"/>
                  <a:gd name="T50" fmla="*/ 0 w 27"/>
                  <a:gd name="T51" fmla="*/ 19 h 41"/>
                  <a:gd name="T52" fmla="*/ 7 w 27"/>
                  <a:gd name="T53" fmla="*/ 19 h 41"/>
                  <a:gd name="T54" fmla="*/ 7 w 27"/>
                  <a:gd name="T55" fmla="*/ 19 h 41"/>
                  <a:gd name="T56" fmla="*/ 9 w 27"/>
                  <a:gd name="T57" fmla="*/ 31 h 41"/>
                  <a:gd name="T58" fmla="*/ 9 w 27"/>
                  <a:gd name="T59" fmla="*/ 31 h 41"/>
                  <a:gd name="T60" fmla="*/ 10 w 27"/>
                  <a:gd name="T61" fmla="*/ 33 h 41"/>
                  <a:gd name="T62" fmla="*/ 13 w 27"/>
                  <a:gd name="T63" fmla="*/ 34 h 41"/>
                  <a:gd name="T64" fmla="*/ 13 w 27"/>
                  <a:gd name="T65" fmla="*/ 34 h 41"/>
                  <a:gd name="T66" fmla="*/ 17 w 27"/>
                  <a:gd name="T67" fmla="*/ 33 h 41"/>
                  <a:gd name="T68" fmla="*/ 18 w 27"/>
                  <a:gd name="T69" fmla="*/ 31 h 41"/>
                  <a:gd name="T70" fmla="*/ 18 w 27"/>
                  <a:gd name="T71" fmla="*/ 31 h 41"/>
                  <a:gd name="T72" fmla="*/ 20 w 27"/>
                  <a:gd name="T73" fmla="*/ 26 h 41"/>
                  <a:gd name="T74" fmla="*/ 20 w 27"/>
                  <a:gd name="T75" fmla="*/ 19 h 41"/>
                  <a:gd name="T76" fmla="*/ 20 w 27"/>
                  <a:gd name="T77" fmla="*/ 19 h 41"/>
                  <a:gd name="T78" fmla="*/ 18 w 27"/>
                  <a:gd name="T79" fmla="*/ 10 h 41"/>
                  <a:gd name="T80" fmla="*/ 18 w 27"/>
                  <a:gd name="T81" fmla="*/ 10 h 41"/>
                  <a:gd name="T82" fmla="*/ 17 w 27"/>
                  <a:gd name="T83" fmla="*/ 6 h 41"/>
                  <a:gd name="T84" fmla="*/ 13 w 27"/>
                  <a:gd name="T85" fmla="*/ 6 h 41"/>
                  <a:gd name="T86" fmla="*/ 13 w 27"/>
                  <a:gd name="T87" fmla="*/ 6 h 41"/>
                  <a:gd name="T88" fmla="*/ 10 w 27"/>
                  <a:gd name="T89" fmla="*/ 6 h 41"/>
                  <a:gd name="T90" fmla="*/ 9 w 27"/>
                  <a:gd name="T91" fmla="*/ 10 h 41"/>
                  <a:gd name="T92" fmla="*/ 9 w 27"/>
                  <a:gd name="T93" fmla="*/ 10 h 41"/>
                  <a:gd name="T94" fmla="*/ 7 w 27"/>
                  <a:gd name="T95" fmla="*/ 13 h 41"/>
                  <a:gd name="T96" fmla="*/ 7 w 27"/>
                  <a:gd name="T97" fmla="*/ 19 h 41"/>
                  <a:gd name="T98" fmla="*/ 7 w 27"/>
                  <a:gd name="T99" fmla="*/ 19 h 4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27"/>
                  <a:gd name="T151" fmla="*/ 0 h 41"/>
                  <a:gd name="T152" fmla="*/ 27 w 27"/>
                  <a:gd name="T153" fmla="*/ 41 h 4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27" h="41">
                    <a:moveTo>
                      <a:pt x="0" y="19"/>
                    </a:moveTo>
                    <a:lnTo>
                      <a:pt x="0" y="19"/>
                    </a:lnTo>
                    <a:lnTo>
                      <a:pt x="0" y="11"/>
                    </a:lnTo>
                    <a:lnTo>
                      <a:pt x="4" y="5"/>
                    </a:lnTo>
                    <a:lnTo>
                      <a:pt x="7" y="1"/>
                    </a:lnTo>
                    <a:lnTo>
                      <a:pt x="13" y="0"/>
                    </a:lnTo>
                    <a:lnTo>
                      <a:pt x="20" y="1"/>
                    </a:lnTo>
                    <a:lnTo>
                      <a:pt x="23" y="5"/>
                    </a:lnTo>
                    <a:lnTo>
                      <a:pt x="27" y="11"/>
                    </a:lnTo>
                    <a:lnTo>
                      <a:pt x="27" y="19"/>
                    </a:lnTo>
                    <a:lnTo>
                      <a:pt x="27" y="29"/>
                    </a:lnTo>
                    <a:lnTo>
                      <a:pt x="23" y="36"/>
                    </a:lnTo>
                    <a:lnTo>
                      <a:pt x="18" y="39"/>
                    </a:lnTo>
                    <a:lnTo>
                      <a:pt x="13" y="41"/>
                    </a:lnTo>
                    <a:lnTo>
                      <a:pt x="7" y="39"/>
                    </a:lnTo>
                    <a:lnTo>
                      <a:pt x="4" y="34"/>
                    </a:lnTo>
                    <a:lnTo>
                      <a:pt x="0" y="28"/>
                    </a:lnTo>
                    <a:lnTo>
                      <a:pt x="0" y="19"/>
                    </a:lnTo>
                    <a:close/>
                    <a:moveTo>
                      <a:pt x="7" y="19"/>
                    </a:moveTo>
                    <a:lnTo>
                      <a:pt x="7" y="19"/>
                    </a:lnTo>
                    <a:lnTo>
                      <a:pt x="9" y="31"/>
                    </a:lnTo>
                    <a:lnTo>
                      <a:pt x="10" y="33"/>
                    </a:lnTo>
                    <a:lnTo>
                      <a:pt x="13" y="34"/>
                    </a:lnTo>
                    <a:lnTo>
                      <a:pt x="17" y="33"/>
                    </a:lnTo>
                    <a:lnTo>
                      <a:pt x="18" y="31"/>
                    </a:lnTo>
                    <a:lnTo>
                      <a:pt x="20" y="26"/>
                    </a:lnTo>
                    <a:lnTo>
                      <a:pt x="20" y="19"/>
                    </a:lnTo>
                    <a:lnTo>
                      <a:pt x="18" y="10"/>
                    </a:lnTo>
                    <a:lnTo>
                      <a:pt x="17" y="6"/>
                    </a:lnTo>
                    <a:lnTo>
                      <a:pt x="13" y="6"/>
                    </a:lnTo>
                    <a:lnTo>
                      <a:pt x="10" y="6"/>
                    </a:lnTo>
                    <a:lnTo>
                      <a:pt x="9" y="10"/>
                    </a:lnTo>
                    <a:lnTo>
                      <a:pt x="7" y="13"/>
                    </a:lnTo>
                    <a:lnTo>
                      <a:pt x="7" y="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2799" name="Freeform 109"/>
              <p:cNvSpPr>
                <a:spLocks/>
              </p:cNvSpPr>
              <p:nvPr/>
            </p:nvSpPr>
            <p:spPr bwMode="auto">
              <a:xfrm>
                <a:off x="4892" y="2027"/>
                <a:ext cx="25" cy="39"/>
              </a:xfrm>
              <a:custGeom>
                <a:avLst/>
                <a:gdLst>
                  <a:gd name="T0" fmla="*/ 2 w 25"/>
                  <a:gd name="T1" fmla="*/ 33 h 39"/>
                  <a:gd name="T2" fmla="*/ 10 w 25"/>
                  <a:gd name="T3" fmla="*/ 33 h 39"/>
                  <a:gd name="T4" fmla="*/ 10 w 25"/>
                  <a:gd name="T5" fmla="*/ 11 h 39"/>
                  <a:gd name="T6" fmla="*/ 12 w 25"/>
                  <a:gd name="T7" fmla="*/ 8 h 39"/>
                  <a:gd name="T8" fmla="*/ 9 w 25"/>
                  <a:gd name="T9" fmla="*/ 11 h 39"/>
                  <a:gd name="T10" fmla="*/ 4 w 25"/>
                  <a:gd name="T11" fmla="*/ 15 h 39"/>
                  <a:gd name="T12" fmla="*/ 0 w 25"/>
                  <a:gd name="T13" fmla="*/ 10 h 39"/>
                  <a:gd name="T14" fmla="*/ 13 w 25"/>
                  <a:gd name="T15" fmla="*/ 0 h 39"/>
                  <a:gd name="T16" fmla="*/ 17 w 25"/>
                  <a:gd name="T17" fmla="*/ 0 h 39"/>
                  <a:gd name="T18" fmla="*/ 17 w 25"/>
                  <a:gd name="T19" fmla="*/ 33 h 39"/>
                  <a:gd name="T20" fmla="*/ 25 w 25"/>
                  <a:gd name="T21" fmla="*/ 33 h 39"/>
                  <a:gd name="T22" fmla="*/ 25 w 25"/>
                  <a:gd name="T23" fmla="*/ 39 h 39"/>
                  <a:gd name="T24" fmla="*/ 2 w 25"/>
                  <a:gd name="T25" fmla="*/ 39 h 39"/>
                  <a:gd name="T26" fmla="*/ 2 w 25"/>
                  <a:gd name="T27" fmla="*/ 33 h 39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5"/>
                  <a:gd name="T43" fmla="*/ 0 h 39"/>
                  <a:gd name="T44" fmla="*/ 25 w 25"/>
                  <a:gd name="T45" fmla="*/ 39 h 39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5" h="39">
                    <a:moveTo>
                      <a:pt x="2" y="33"/>
                    </a:moveTo>
                    <a:lnTo>
                      <a:pt x="10" y="33"/>
                    </a:lnTo>
                    <a:lnTo>
                      <a:pt x="10" y="11"/>
                    </a:lnTo>
                    <a:lnTo>
                      <a:pt x="12" y="8"/>
                    </a:lnTo>
                    <a:lnTo>
                      <a:pt x="9" y="11"/>
                    </a:lnTo>
                    <a:lnTo>
                      <a:pt x="4" y="15"/>
                    </a:lnTo>
                    <a:lnTo>
                      <a:pt x="0" y="10"/>
                    </a:lnTo>
                    <a:lnTo>
                      <a:pt x="13" y="0"/>
                    </a:lnTo>
                    <a:lnTo>
                      <a:pt x="17" y="0"/>
                    </a:lnTo>
                    <a:lnTo>
                      <a:pt x="17" y="33"/>
                    </a:lnTo>
                    <a:lnTo>
                      <a:pt x="25" y="33"/>
                    </a:lnTo>
                    <a:lnTo>
                      <a:pt x="25" y="39"/>
                    </a:lnTo>
                    <a:lnTo>
                      <a:pt x="2" y="39"/>
                    </a:lnTo>
                    <a:lnTo>
                      <a:pt x="2" y="3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2800" name="Freeform 110"/>
              <p:cNvSpPr>
                <a:spLocks noEditPoints="1"/>
              </p:cNvSpPr>
              <p:nvPr/>
            </p:nvSpPr>
            <p:spPr bwMode="auto">
              <a:xfrm>
                <a:off x="4927" y="2027"/>
                <a:ext cx="27" cy="41"/>
              </a:xfrm>
              <a:custGeom>
                <a:avLst/>
                <a:gdLst>
                  <a:gd name="T0" fmla="*/ 0 w 27"/>
                  <a:gd name="T1" fmla="*/ 19 h 41"/>
                  <a:gd name="T2" fmla="*/ 0 w 27"/>
                  <a:gd name="T3" fmla="*/ 19 h 41"/>
                  <a:gd name="T4" fmla="*/ 1 w 27"/>
                  <a:gd name="T5" fmla="*/ 11 h 41"/>
                  <a:gd name="T6" fmla="*/ 3 w 27"/>
                  <a:gd name="T7" fmla="*/ 5 h 41"/>
                  <a:gd name="T8" fmla="*/ 3 w 27"/>
                  <a:gd name="T9" fmla="*/ 5 h 41"/>
                  <a:gd name="T10" fmla="*/ 8 w 27"/>
                  <a:gd name="T11" fmla="*/ 1 h 41"/>
                  <a:gd name="T12" fmla="*/ 14 w 27"/>
                  <a:gd name="T13" fmla="*/ 0 h 41"/>
                  <a:gd name="T14" fmla="*/ 14 w 27"/>
                  <a:gd name="T15" fmla="*/ 0 h 41"/>
                  <a:gd name="T16" fmla="*/ 19 w 27"/>
                  <a:gd name="T17" fmla="*/ 1 h 41"/>
                  <a:gd name="T18" fmla="*/ 24 w 27"/>
                  <a:gd name="T19" fmla="*/ 5 h 41"/>
                  <a:gd name="T20" fmla="*/ 24 w 27"/>
                  <a:gd name="T21" fmla="*/ 5 h 41"/>
                  <a:gd name="T22" fmla="*/ 26 w 27"/>
                  <a:gd name="T23" fmla="*/ 11 h 41"/>
                  <a:gd name="T24" fmla="*/ 27 w 27"/>
                  <a:gd name="T25" fmla="*/ 19 h 41"/>
                  <a:gd name="T26" fmla="*/ 27 w 27"/>
                  <a:gd name="T27" fmla="*/ 19 h 41"/>
                  <a:gd name="T28" fmla="*/ 26 w 27"/>
                  <a:gd name="T29" fmla="*/ 29 h 41"/>
                  <a:gd name="T30" fmla="*/ 24 w 27"/>
                  <a:gd name="T31" fmla="*/ 36 h 41"/>
                  <a:gd name="T32" fmla="*/ 24 w 27"/>
                  <a:gd name="T33" fmla="*/ 36 h 41"/>
                  <a:gd name="T34" fmla="*/ 19 w 27"/>
                  <a:gd name="T35" fmla="*/ 39 h 41"/>
                  <a:gd name="T36" fmla="*/ 13 w 27"/>
                  <a:gd name="T37" fmla="*/ 41 h 41"/>
                  <a:gd name="T38" fmla="*/ 13 w 27"/>
                  <a:gd name="T39" fmla="*/ 41 h 41"/>
                  <a:gd name="T40" fmla="*/ 8 w 27"/>
                  <a:gd name="T41" fmla="*/ 39 h 41"/>
                  <a:gd name="T42" fmla="*/ 3 w 27"/>
                  <a:gd name="T43" fmla="*/ 34 h 41"/>
                  <a:gd name="T44" fmla="*/ 3 w 27"/>
                  <a:gd name="T45" fmla="*/ 34 h 41"/>
                  <a:gd name="T46" fmla="*/ 1 w 27"/>
                  <a:gd name="T47" fmla="*/ 28 h 41"/>
                  <a:gd name="T48" fmla="*/ 0 w 27"/>
                  <a:gd name="T49" fmla="*/ 19 h 41"/>
                  <a:gd name="T50" fmla="*/ 0 w 27"/>
                  <a:gd name="T51" fmla="*/ 19 h 41"/>
                  <a:gd name="T52" fmla="*/ 8 w 27"/>
                  <a:gd name="T53" fmla="*/ 19 h 41"/>
                  <a:gd name="T54" fmla="*/ 8 w 27"/>
                  <a:gd name="T55" fmla="*/ 19 h 41"/>
                  <a:gd name="T56" fmla="*/ 10 w 27"/>
                  <a:gd name="T57" fmla="*/ 31 h 41"/>
                  <a:gd name="T58" fmla="*/ 10 w 27"/>
                  <a:gd name="T59" fmla="*/ 31 h 41"/>
                  <a:gd name="T60" fmla="*/ 11 w 27"/>
                  <a:gd name="T61" fmla="*/ 33 h 41"/>
                  <a:gd name="T62" fmla="*/ 14 w 27"/>
                  <a:gd name="T63" fmla="*/ 34 h 41"/>
                  <a:gd name="T64" fmla="*/ 14 w 27"/>
                  <a:gd name="T65" fmla="*/ 34 h 41"/>
                  <a:gd name="T66" fmla="*/ 16 w 27"/>
                  <a:gd name="T67" fmla="*/ 33 h 41"/>
                  <a:gd name="T68" fmla="*/ 18 w 27"/>
                  <a:gd name="T69" fmla="*/ 31 h 41"/>
                  <a:gd name="T70" fmla="*/ 18 w 27"/>
                  <a:gd name="T71" fmla="*/ 31 h 41"/>
                  <a:gd name="T72" fmla="*/ 19 w 27"/>
                  <a:gd name="T73" fmla="*/ 26 h 41"/>
                  <a:gd name="T74" fmla="*/ 19 w 27"/>
                  <a:gd name="T75" fmla="*/ 19 h 41"/>
                  <a:gd name="T76" fmla="*/ 19 w 27"/>
                  <a:gd name="T77" fmla="*/ 19 h 41"/>
                  <a:gd name="T78" fmla="*/ 18 w 27"/>
                  <a:gd name="T79" fmla="*/ 10 h 41"/>
                  <a:gd name="T80" fmla="*/ 18 w 27"/>
                  <a:gd name="T81" fmla="*/ 10 h 41"/>
                  <a:gd name="T82" fmla="*/ 16 w 27"/>
                  <a:gd name="T83" fmla="*/ 6 h 41"/>
                  <a:gd name="T84" fmla="*/ 13 w 27"/>
                  <a:gd name="T85" fmla="*/ 6 h 41"/>
                  <a:gd name="T86" fmla="*/ 13 w 27"/>
                  <a:gd name="T87" fmla="*/ 6 h 41"/>
                  <a:gd name="T88" fmla="*/ 11 w 27"/>
                  <a:gd name="T89" fmla="*/ 6 h 41"/>
                  <a:gd name="T90" fmla="*/ 10 w 27"/>
                  <a:gd name="T91" fmla="*/ 10 h 41"/>
                  <a:gd name="T92" fmla="*/ 10 w 27"/>
                  <a:gd name="T93" fmla="*/ 10 h 41"/>
                  <a:gd name="T94" fmla="*/ 8 w 27"/>
                  <a:gd name="T95" fmla="*/ 13 h 41"/>
                  <a:gd name="T96" fmla="*/ 8 w 27"/>
                  <a:gd name="T97" fmla="*/ 19 h 41"/>
                  <a:gd name="T98" fmla="*/ 8 w 27"/>
                  <a:gd name="T99" fmla="*/ 19 h 4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27"/>
                  <a:gd name="T151" fmla="*/ 0 h 41"/>
                  <a:gd name="T152" fmla="*/ 27 w 27"/>
                  <a:gd name="T153" fmla="*/ 41 h 4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27" h="41">
                    <a:moveTo>
                      <a:pt x="0" y="19"/>
                    </a:moveTo>
                    <a:lnTo>
                      <a:pt x="0" y="19"/>
                    </a:lnTo>
                    <a:lnTo>
                      <a:pt x="1" y="11"/>
                    </a:lnTo>
                    <a:lnTo>
                      <a:pt x="3" y="5"/>
                    </a:lnTo>
                    <a:lnTo>
                      <a:pt x="8" y="1"/>
                    </a:lnTo>
                    <a:lnTo>
                      <a:pt x="14" y="0"/>
                    </a:lnTo>
                    <a:lnTo>
                      <a:pt x="19" y="1"/>
                    </a:lnTo>
                    <a:lnTo>
                      <a:pt x="24" y="5"/>
                    </a:lnTo>
                    <a:lnTo>
                      <a:pt x="26" y="11"/>
                    </a:lnTo>
                    <a:lnTo>
                      <a:pt x="27" y="19"/>
                    </a:lnTo>
                    <a:lnTo>
                      <a:pt x="26" y="29"/>
                    </a:lnTo>
                    <a:lnTo>
                      <a:pt x="24" y="36"/>
                    </a:lnTo>
                    <a:lnTo>
                      <a:pt x="19" y="39"/>
                    </a:lnTo>
                    <a:lnTo>
                      <a:pt x="13" y="41"/>
                    </a:lnTo>
                    <a:lnTo>
                      <a:pt x="8" y="39"/>
                    </a:lnTo>
                    <a:lnTo>
                      <a:pt x="3" y="34"/>
                    </a:lnTo>
                    <a:lnTo>
                      <a:pt x="1" y="28"/>
                    </a:lnTo>
                    <a:lnTo>
                      <a:pt x="0" y="19"/>
                    </a:lnTo>
                    <a:close/>
                    <a:moveTo>
                      <a:pt x="8" y="19"/>
                    </a:moveTo>
                    <a:lnTo>
                      <a:pt x="8" y="19"/>
                    </a:lnTo>
                    <a:lnTo>
                      <a:pt x="10" y="31"/>
                    </a:lnTo>
                    <a:lnTo>
                      <a:pt x="11" y="33"/>
                    </a:lnTo>
                    <a:lnTo>
                      <a:pt x="14" y="34"/>
                    </a:lnTo>
                    <a:lnTo>
                      <a:pt x="16" y="33"/>
                    </a:lnTo>
                    <a:lnTo>
                      <a:pt x="18" y="31"/>
                    </a:lnTo>
                    <a:lnTo>
                      <a:pt x="19" y="26"/>
                    </a:lnTo>
                    <a:lnTo>
                      <a:pt x="19" y="19"/>
                    </a:lnTo>
                    <a:lnTo>
                      <a:pt x="18" y="10"/>
                    </a:lnTo>
                    <a:lnTo>
                      <a:pt x="16" y="6"/>
                    </a:lnTo>
                    <a:lnTo>
                      <a:pt x="13" y="6"/>
                    </a:lnTo>
                    <a:lnTo>
                      <a:pt x="11" y="6"/>
                    </a:lnTo>
                    <a:lnTo>
                      <a:pt x="10" y="10"/>
                    </a:lnTo>
                    <a:lnTo>
                      <a:pt x="8" y="13"/>
                    </a:lnTo>
                    <a:lnTo>
                      <a:pt x="8" y="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2801" name="Freeform 111"/>
              <p:cNvSpPr>
                <a:spLocks/>
              </p:cNvSpPr>
              <p:nvPr/>
            </p:nvSpPr>
            <p:spPr bwMode="auto">
              <a:xfrm>
                <a:off x="4964" y="2027"/>
                <a:ext cx="25" cy="39"/>
              </a:xfrm>
              <a:custGeom>
                <a:avLst/>
                <a:gdLst>
                  <a:gd name="T0" fmla="*/ 2 w 25"/>
                  <a:gd name="T1" fmla="*/ 33 h 39"/>
                  <a:gd name="T2" fmla="*/ 10 w 25"/>
                  <a:gd name="T3" fmla="*/ 33 h 39"/>
                  <a:gd name="T4" fmla="*/ 10 w 25"/>
                  <a:gd name="T5" fmla="*/ 11 h 39"/>
                  <a:gd name="T6" fmla="*/ 10 w 25"/>
                  <a:gd name="T7" fmla="*/ 8 h 39"/>
                  <a:gd name="T8" fmla="*/ 8 w 25"/>
                  <a:gd name="T9" fmla="*/ 11 h 39"/>
                  <a:gd name="T10" fmla="*/ 4 w 25"/>
                  <a:gd name="T11" fmla="*/ 15 h 39"/>
                  <a:gd name="T12" fmla="*/ 0 w 25"/>
                  <a:gd name="T13" fmla="*/ 10 h 39"/>
                  <a:gd name="T14" fmla="*/ 13 w 25"/>
                  <a:gd name="T15" fmla="*/ 0 h 39"/>
                  <a:gd name="T16" fmla="*/ 17 w 25"/>
                  <a:gd name="T17" fmla="*/ 0 h 39"/>
                  <a:gd name="T18" fmla="*/ 17 w 25"/>
                  <a:gd name="T19" fmla="*/ 33 h 39"/>
                  <a:gd name="T20" fmla="*/ 25 w 25"/>
                  <a:gd name="T21" fmla="*/ 33 h 39"/>
                  <a:gd name="T22" fmla="*/ 25 w 25"/>
                  <a:gd name="T23" fmla="*/ 39 h 39"/>
                  <a:gd name="T24" fmla="*/ 2 w 25"/>
                  <a:gd name="T25" fmla="*/ 39 h 39"/>
                  <a:gd name="T26" fmla="*/ 2 w 25"/>
                  <a:gd name="T27" fmla="*/ 33 h 39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5"/>
                  <a:gd name="T43" fmla="*/ 0 h 39"/>
                  <a:gd name="T44" fmla="*/ 25 w 25"/>
                  <a:gd name="T45" fmla="*/ 39 h 39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5" h="39">
                    <a:moveTo>
                      <a:pt x="2" y="33"/>
                    </a:moveTo>
                    <a:lnTo>
                      <a:pt x="10" y="33"/>
                    </a:lnTo>
                    <a:lnTo>
                      <a:pt x="10" y="11"/>
                    </a:lnTo>
                    <a:lnTo>
                      <a:pt x="10" y="8"/>
                    </a:lnTo>
                    <a:lnTo>
                      <a:pt x="8" y="11"/>
                    </a:lnTo>
                    <a:lnTo>
                      <a:pt x="4" y="15"/>
                    </a:lnTo>
                    <a:lnTo>
                      <a:pt x="0" y="10"/>
                    </a:lnTo>
                    <a:lnTo>
                      <a:pt x="13" y="0"/>
                    </a:lnTo>
                    <a:lnTo>
                      <a:pt x="17" y="0"/>
                    </a:lnTo>
                    <a:lnTo>
                      <a:pt x="17" y="33"/>
                    </a:lnTo>
                    <a:lnTo>
                      <a:pt x="25" y="33"/>
                    </a:lnTo>
                    <a:lnTo>
                      <a:pt x="25" y="39"/>
                    </a:lnTo>
                    <a:lnTo>
                      <a:pt x="2" y="39"/>
                    </a:lnTo>
                    <a:lnTo>
                      <a:pt x="2" y="3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2802" name="Freeform 112"/>
              <p:cNvSpPr>
                <a:spLocks noEditPoints="1"/>
              </p:cNvSpPr>
              <p:nvPr/>
            </p:nvSpPr>
            <p:spPr bwMode="auto">
              <a:xfrm>
                <a:off x="4999" y="2027"/>
                <a:ext cx="26" cy="41"/>
              </a:xfrm>
              <a:custGeom>
                <a:avLst/>
                <a:gdLst>
                  <a:gd name="T0" fmla="*/ 0 w 26"/>
                  <a:gd name="T1" fmla="*/ 19 h 41"/>
                  <a:gd name="T2" fmla="*/ 0 w 26"/>
                  <a:gd name="T3" fmla="*/ 19 h 41"/>
                  <a:gd name="T4" fmla="*/ 0 w 26"/>
                  <a:gd name="T5" fmla="*/ 11 h 41"/>
                  <a:gd name="T6" fmla="*/ 3 w 26"/>
                  <a:gd name="T7" fmla="*/ 5 h 41"/>
                  <a:gd name="T8" fmla="*/ 3 w 26"/>
                  <a:gd name="T9" fmla="*/ 5 h 41"/>
                  <a:gd name="T10" fmla="*/ 8 w 26"/>
                  <a:gd name="T11" fmla="*/ 1 h 41"/>
                  <a:gd name="T12" fmla="*/ 13 w 26"/>
                  <a:gd name="T13" fmla="*/ 0 h 41"/>
                  <a:gd name="T14" fmla="*/ 13 w 26"/>
                  <a:gd name="T15" fmla="*/ 0 h 41"/>
                  <a:gd name="T16" fmla="*/ 19 w 26"/>
                  <a:gd name="T17" fmla="*/ 1 h 41"/>
                  <a:gd name="T18" fmla="*/ 23 w 26"/>
                  <a:gd name="T19" fmla="*/ 5 h 41"/>
                  <a:gd name="T20" fmla="*/ 23 w 26"/>
                  <a:gd name="T21" fmla="*/ 5 h 41"/>
                  <a:gd name="T22" fmla="*/ 26 w 26"/>
                  <a:gd name="T23" fmla="*/ 11 h 41"/>
                  <a:gd name="T24" fmla="*/ 26 w 26"/>
                  <a:gd name="T25" fmla="*/ 19 h 41"/>
                  <a:gd name="T26" fmla="*/ 26 w 26"/>
                  <a:gd name="T27" fmla="*/ 19 h 41"/>
                  <a:gd name="T28" fmla="*/ 26 w 26"/>
                  <a:gd name="T29" fmla="*/ 29 h 41"/>
                  <a:gd name="T30" fmla="*/ 23 w 26"/>
                  <a:gd name="T31" fmla="*/ 36 h 41"/>
                  <a:gd name="T32" fmla="*/ 23 w 26"/>
                  <a:gd name="T33" fmla="*/ 36 h 41"/>
                  <a:gd name="T34" fmla="*/ 19 w 26"/>
                  <a:gd name="T35" fmla="*/ 39 h 41"/>
                  <a:gd name="T36" fmla="*/ 13 w 26"/>
                  <a:gd name="T37" fmla="*/ 41 h 41"/>
                  <a:gd name="T38" fmla="*/ 13 w 26"/>
                  <a:gd name="T39" fmla="*/ 41 h 41"/>
                  <a:gd name="T40" fmla="*/ 6 w 26"/>
                  <a:gd name="T41" fmla="*/ 39 h 41"/>
                  <a:gd name="T42" fmla="*/ 3 w 26"/>
                  <a:gd name="T43" fmla="*/ 34 h 41"/>
                  <a:gd name="T44" fmla="*/ 3 w 26"/>
                  <a:gd name="T45" fmla="*/ 34 h 41"/>
                  <a:gd name="T46" fmla="*/ 0 w 26"/>
                  <a:gd name="T47" fmla="*/ 28 h 41"/>
                  <a:gd name="T48" fmla="*/ 0 w 26"/>
                  <a:gd name="T49" fmla="*/ 19 h 41"/>
                  <a:gd name="T50" fmla="*/ 0 w 26"/>
                  <a:gd name="T51" fmla="*/ 19 h 41"/>
                  <a:gd name="T52" fmla="*/ 6 w 26"/>
                  <a:gd name="T53" fmla="*/ 19 h 41"/>
                  <a:gd name="T54" fmla="*/ 6 w 26"/>
                  <a:gd name="T55" fmla="*/ 19 h 41"/>
                  <a:gd name="T56" fmla="*/ 8 w 26"/>
                  <a:gd name="T57" fmla="*/ 31 h 41"/>
                  <a:gd name="T58" fmla="*/ 8 w 26"/>
                  <a:gd name="T59" fmla="*/ 31 h 41"/>
                  <a:gd name="T60" fmla="*/ 9 w 26"/>
                  <a:gd name="T61" fmla="*/ 33 h 41"/>
                  <a:gd name="T62" fmla="*/ 13 w 26"/>
                  <a:gd name="T63" fmla="*/ 34 h 41"/>
                  <a:gd name="T64" fmla="*/ 13 w 26"/>
                  <a:gd name="T65" fmla="*/ 34 h 41"/>
                  <a:gd name="T66" fmla="*/ 16 w 26"/>
                  <a:gd name="T67" fmla="*/ 33 h 41"/>
                  <a:gd name="T68" fmla="*/ 18 w 26"/>
                  <a:gd name="T69" fmla="*/ 31 h 41"/>
                  <a:gd name="T70" fmla="*/ 18 w 26"/>
                  <a:gd name="T71" fmla="*/ 31 h 41"/>
                  <a:gd name="T72" fmla="*/ 19 w 26"/>
                  <a:gd name="T73" fmla="*/ 26 h 41"/>
                  <a:gd name="T74" fmla="*/ 19 w 26"/>
                  <a:gd name="T75" fmla="*/ 19 h 41"/>
                  <a:gd name="T76" fmla="*/ 19 w 26"/>
                  <a:gd name="T77" fmla="*/ 19 h 41"/>
                  <a:gd name="T78" fmla="*/ 18 w 26"/>
                  <a:gd name="T79" fmla="*/ 10 h 41"/>
                  <a:gd name="T80" fmla="*/ 18 w 26"/>
                  <a:gd name="T81" fmla="*/ 10 h 41"/>
                  <a:gd name="T82" fmla="*/ 16 w 26"/>
                  <a:gd name="T83" fmla="*/ 6 h 41"/>
                  <a:gd name="T84" fmla="*/ 13 w 26"/>
                  <a:gd name="T85" fmla="*/ 6 h 41"/>
                  <a:gd name="T86" fmla="*/ 13 w 26"/>
                  <a:gd name="T87" fmla="*/ 6 h 41"/>
                  <a:gd name="T88" fmla="*/ 9 w 26"/>
                  <a:gd name="T89" fmla="*/ 6 h 41"/>
                  <a:gd name="T90" fmla="*/ 8 w 26"/>
                  <a:gd name="T91" fmla="*/ 10 h 41"/>
                  <a:gd name="T92" fmla="*/ 8 w 26"/>
                  <a:gd name="T93" fmla="*/ 10 h 41"/>
                  <a:gd name="T94" fmla="*/ 6 w 26"/>
                  <a:gd name="T95" fmla="*/ 13 h 41"/>
                  <a:gd name="T96" fmla="*/ 6 w 26"/>
                  <a:gd name="T97" fmla="*/ 19 h 41"/>
                  <a:gd name="T98" fmla="*/ 6 w 26"/>
                  <a:gd name="T99" fmla="*/ 19 h 4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26"/>
                  <a:gd name="T151" fmla="*/ 0 h 41"/>
                  <a:gd name="T152" fmla="*/ 26 w 26"/>
                  <a:gd name="T153" fmla="*/ 41 h 4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26" h="41">
                    <a:moveTo>
                      <a:pt x="0" y="19"/>
                    </a:moveTo>
                    <a:lnTo>
                      <a:pt x="0" y="19"/>
                    </a:lnTo>
                    <a:lnTo>
                      <a:pt x="0" y="11"/>
                    </a:lnTo>
                    <a:lnTo>
                      <a:pt x="3" y="5"/>
                    </a:lnTo>
                    <a:lnTo>
                      <a:pt x="8" y="1"/>
                    </a:lnTo>
                    <a:lnTo>
                      <a:pt x="13" y="0"/>
                    </a:lnTo>
                    <a:lnTo>
                      <a:pt x="19" y="1"/>
                    </a:lnTo>
                    <a:lnTo>
                      <a:pt x="23" y="5"/>
                    </a:lnTo>
                    <a:lnTo>
                      <a:pt x="26" y="11"/>
                    </a:lnTo>
                    <a:lnTo>
                      <a:pt x="26" y="19"/>
                    </a:lnTo>
                    <a:lnTo>
                      <a:pt x="26" y="29"/>
                    </a:lnTo>
                    <a:lnTo>
                      <a:pt x="23" y="36"/>
                    </a:lnTo>
                    <a:lnTo>
                      <a:pt x="19" y="39"/>
                    </a:lnTo>
                    <a:lnTo>
                      <a:pt x="13" y="41"/>
                    </a:lnTo>
                    <a:lnTo>
                      <a:pt x="6" y="39"/>
                    </a:lnTo>
                    <a:lnTo>
                      <a:pt x="3" y="34"/>
                    </a:lnTo>
                    <a:lnTo>
                      <a:pt x="0" y="28"/>
                    </a:lnTo>
                    <a:lnTo>
                      <a:pt x="0" y="19"/>
                    </a:lnTo>
                    <a:close/>
                    <a:moveTo>
                      <a:pt x="6" y="19"/>
                    </a:moveTo>
                    <a:lnTo>
                      <a:pt x="6" y="19"/>
                    </a:lnTo>
                    <a:lnTo>
                      <a:pt x="8" y="31"/>
                    </a:lnTo>
                    <a:lnTo>
                      <a:pt x="9" y="33"/>
                    </a:lnTo>
                    <a:lnTo>
                      <a:pt x="13" y="34"/>
                    </a:lnTo>
                    <a:lnTo>
                      <a:pt x="16" y="33"/>
                    </a:lnTo>
                    <a:lnTo>
                      <a:pt x="18" y="31"/>
                    </a:lnTo>
                    <a:lnTo>
                      <a:pt x="19" y="26"/>
                    </a:lnTo>
                    <a:lnTo>
                      <a:pt x="19" y="19"/>
                    </a:lnTo>
                    <a:lnTo>
                      <a:pt x="18" y="10"/>
                    </a:lnTo>
                    <a:lnTo>
                      <a:pt x="16" y="6"/>
                    </a:lnTo>
                    <a:lnTo>
                      <a:pt x="13" y="6"/>
                    </a:lnTo>
                    <a:lnTo>
                      <a:pt x="9" y="6"/>
                    </a:lnTo>
                    <a:lnTo>
                      <a:pt x="8" y="10"/>
                    </a:lnTo>
                    <a:lnTo>
                      <a:pt x="6" y="13"/>
                    </a:lnTo>
                    <a:lnTo>
                      <a:pt x="6" y="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2803" name="Freeform 113"/>
              <p:cNvSpPr>
                <a:spLocks/>
              </p:cNvSpPr>
              <p:nvPr/>
            </p:nvSpPr>
            <p:spPr bwMode="auto">
              <a:xfrm>
                <a:off x="5035" y="2027"/>
                <a:ext cx="24" cy="39"/>
              </a:xfrm>
              <a:custGeom>
                <a:avLst/>
                <a:gdLst>
                  <a:gd name="T0" fmla="*/ 3 w 24"/>
                  <a:gd name="T1" fmla="*/ 33 h 39"/>
                  <a:gd name="T2" fmla="*/ 9 w 24"/>
                  <a:gd name="T3" fmla="*/ 33 h 39"/>
                  <a:gd name="T4" fmla="*/ 9 w 24"/>
                  <a:gd name="T5" fmla="*/ 11 h 39"/>
                  <a:gd name="T6" fmla="*/ 11 w 24"/>
                  <a:gd name="T7" fmla="*/ 8 h 39"/>
                  <a:gd name="T8" fmla="*/ 8 w 24"/>
                  <a:gd name="T9" fmla="*/ 11 h 39"/>
                  <a:gd name="T10" fmla="*/ 3 w 24"/>
                  <a:gd name="T11" fmla="*/ 15 h 39"/>
                  <a:gd name="T12" fmla="*/ 0 w 24"/>
                  <a:gd name="T13" fmla="*/ 10 h 39"/>
                  <a:gd name="T14" fmla="*/ 13 w 24"/>
                  <a:gd name="T15" fmla="*/ 0 h 39"/>
                  <a:gd name="T16" fmla="*/ 18 w 24"/>
                  <a:gd name="T17" fmla="*/ 0 h 39"/>
                  <a:gd name="T18" fmla="*/ 18 w 24"/>
                  <a:gd name="T19" fmla="*/ 33 h 39"/>
                  <a:gd name="T20" fmla="*/ 24 w 24"/>
                  <a:gd name="T21" fmla="*/ 33 h 39"/>
                  <a:gd name="T22" fmla="*/ 24 w 24"/>
                  <a:gd name="T23" fmla="*/ 39 h 39"/>
                  <a:gd name="T24" fmla="*/ 3 w 24"/>
                  <a:gd name="T25" fmla="*/ 39 h 39"/>
                  <a:gd name="T26" fmla="*/ 3 w 24"/>
                  <a:gd name="T27" fmla="*/ 33 h 39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4"/>
                  <a:gd name="T43" fmla="*/ 0 h 39"/>
                  <a:gd name="T44" fmla="*/ 24 w 24"/>
                  <a:gd name="T45" fmla="*/ 39 h 39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4" h="39">
                    <a:moveTo>
                      <a:pt x="3" y="33"/>
                    </a:moveTo>
                    <a:lnTo>
                      <a:pt x="9" y="33"/>
                    </a:lnTo>
                    <a:lnTo>
                      <a:pt x="9" y="11"/>
                    </a:lnTo>
                    <a:lnTo>
                      <a:pt x="11" y="8"/>
                    </a:lnTo>
                    <a:lnTo>
                      <a:pt x="8" y="11"/>
                    </a:lnTo>
                    <a:lnTo>
                      <a:pt x="3" y="15"/>
                    </a:lnTo>
                    <a:lnTo>
                      <a:pt x="0" y="10"/>
                    </a:lnTo>
                    <a:lnTo>
                      <a:pt x="13" y="0"/>
                    </a:lnTo>
                    <a:lnTo>
                      <a:pt x="18" y="0"/>
                    </a:lnTo>
                    <a:lnTo>
                      <a:pt x="18" y="33"/>
                    </a:lnTo>
                    <a:lnTo>
                      <a:pt x="24" y="33"/>
                    </a:lnTo>
                    <a:lnTo>
                      <a:pt x="24" y="39"/>
                    </a:lnTo>
                    <a:lnTo>
                      <a:pt x="3" y="39"/>
                    </a:lnTo>
                    <a:lnTo>
                      <a:pt x="3" y="3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2804" name="Freeform 114"/>
              <p:cNvSpPr>
                <a:spLocks noEditPoints="1"/>
              </p:cNvSpPr>
              <p:nvPr/>
            </p:nvSpPr>
            <p:spPr bwMode="auto">
              <a:xfrm>
                <a:off x="4856" y="2094"/>
                <a:ext cx="27" cy="39"/>
              </a:xfrm>
              <a:custGeom>
                <a:avLst/>
                <a:gdLst>
                  <a:gd name="T0" fmla="*/ 0 w 27"/>
                  <a:gd name="T1" fmla="*/ 19 h 39"/>
                  <a:gd name="T2" fmla="*/ 0 w 27"/>
                  <a:gd name="T3" fmla="*/ 19 h 39"/>
                  <a:gd name="T4" fmla="*/ 0 w 27"/>
                  <a:gd name="T5" fmla="*/ 10 h 39"/>
                  <a:gd name="T6" fmla="*/ 4 w 27"/>
                  <a:gd name="T7" fmla="*/ 5 h 39"/>
                  <a:gd name="T8" fmla="*/ 4 w 27"/>
                  <a:gd name="T9" fmla="*/ 5 h 39"/>
                  <a:gd name="T10" fmla="*/ 7 w 27"/>
                  <a:gd name="T11" fmla="*/ 0 h 39"/>
                  <a:gd name="T12" fmla="*/ 13 w 27"/>
                  <a:gd name="T13" fmla="*/ 0 h 39"/>
                  <a:gd name="T14" fmla="*/ 13 w 27"/>
                  <a:gd name="T15" fmla="*/ 0 h 39"/>
                  <a:gd name="T16" fmla="*/ 20 w 27"/>
                  <a:gd name="T17" fmla="*/ 0 h 39"/>
                  <a:gd name="T18" fmla="*/ 23 w 27"/>
                  <a:gd name="T19" fmla="*/ 5 h 39"/>
                  <a:gd name="T20" fmla="*/ 23 w 27"/>
                  <a:gd name="T21" fmla="*/ 5 h 39"/>
                  <a:gd name="T22" fmla="*/ 27 w 27"/>
                  <a:gd name="T23" fmla="*/ 10 h 39"/>
                  <a:gd name="T24" fmla="*/ 27 w 27"/>
                  <a:gd name="T25" fmla="*/ 19 h 39"/>
                  <a:gd name="T26" fmla="*/ 27 w 27"/>
                  <a:gd name="T27" fmla="*/ 19 h 39"/>
                  <a:gd name="T28" fmla="*/ 27 w 27"/>
                  <a:gd name="T29" fmla="*/ 28 h 39"/>
                  <a:gd name="T30" fmla="*/ 23 w 27"/>
                  <a:gd name="T31" fmla="*/ 34 h 39"/>
                  <a:gd name="T32" fmla="*/ 23 w 27"/>
                  <a:gd name="T33" fmla="*/ 34 h 39"/>
                  <a:gd name="T34" fmla="*/ 18 w 27"/>
                  <a:gd name="T35" fmla="*/ 39 h 39"/>
                  <a:gd name="T36" fmla="*/ 13 w 27"/>
                  <a:gd name="T37" fmla="*/ 39 h 39"/>
                  <a:gd name="T38" fmla="*/ 13 w 27"/>
                  <a:gd name="T39" fmla="*/ 39 h 39"/>
                  <a:gd name="T40" fmla="*/ 7 w 27"/>
                  <a:gd name="T41" fmla="*/ 39 h 39"/>
                  <a:gd name="T42" fmla="*/ 4 w 27"/>
                  <a:gd name="T43" fmla="*/ 34 h 39"/>
                  <a:gd name="T44" fmla="*/ 4 w 27"/>
                  <a:gd name="T45" fmla="*/ 34 h 39"/>
                  <a:gd name="T46" fmla="*/ 0 w 27"/>
                  <a:gd name="T47" fmla="*/ 28 h 39"/>
                  <a:gd name="T48" fmla="*/ 0 w 27"/>
                  <a:gd name="T49" fmla="*/ 19 h 39"/>
                  <a:gd name="T50" fmla="*/ 0 w 27"/>
                  <a:gd name="T51" fmla="*/ 19 h 39"/>
                  <a:gd name="T52" fmla="*/ 7 w 27"/>
                  <a:gd name="T53" fmla="*/ 19 h 39"/>
                  <a:gd name="T54" fmla="*/ 7 w 27"/>
                  <a:gd name="T55" fmla="*/ 19 h 39"/>
                  <a:gd name="T56" fmla="*/ 9 w 27"/>
                  <a:gd name="T57" fmla="*/ 29 h 39"/>
                  <a:gd name="T58" fmla="*/ 9 w 27"/>
                  <a:gd name="T59" fmla="*/ 29 h 39"/>
                  <a:gd name="T60" fmla="*/ 10 w 27"/>
                  <a:gd name="T61" fmla="*/ 33 h 39"/>
                  <a:gd name="T62" fmla="*/ 13 w 27"/>
                  <a:gd name="T63" fmla="*/ 34 h 39"/>
                  <a:gd name="T64" fmla="*/ 13 w 27"/>
                  <a:gd name="T65" fmla="*/ 34 h 39"/>
                  <a:gd name="T66" fmla="*/ 17 w 27"/>
                  <a:gd name="T67" fmla="*/ 33 h 39"/>
                  <a:gd name="T68" fmla="*/ 18 w 27"/>
                  <a:gd name="T69" fmla="*/ 31 h 39"/>
                  <a:gd name="T70" fmla="*/ 18 w 27"/>
                  <a:gd name="T71" fmla="*/ 31 h 39"/>
                  <a:gd name="T72" fmla="*/ 20 w 27"/>
                  <a:gd name="T73" fmla="*/ 26 h 39"/>
                  <a:gd name="T74" fmla="*/ 20 w 27"/>
                  <a:gd name="T75" fmla="*/ 19 h 39"/>
                  <a:gd name="T76" fmla="*/ 20 w 27"/>
                  <a:gd name="T77" fmla="*/ 19 h 39"/>
                  <a:gd name="T78" fmla="*/ 18 w 27"/>
                  <a:gd name="T79" fmla="*/ 10 h 39"/>
                  <a:gd name="T80" fmla="*/ 18 w 27"/>
                  <a:gd name="T81" fmla="*/ 10 h 39"/>
                  <a:gd name="T82" fmla="*/ 17 w 27"/>
                  <a:gd name="T83" fmla="*/ 6 h 39"/>
                  <a:gd name="T84" fmla="*/ 13 w 27"/>
                  <a:gd name="T85" fmla="*/ 5 h 39"/>
                  <a:gd name="T86" fmla="*/ 13 w 27"/>
                  <a:gd name="T87" fmla="*/ 5 h 39"/>
                  <a:gd name="T88" fmla="*/ 10 w 27"/>
                  <a:gd name="T89" fmla="*/ 6 h 39"/>
                  <a:gd name="T90" fmla="*/ 9 w 27"/>
                  <a:gd name="T91" fmla="*/ 8 h 39"/>
                  <a:gd name="T92" fmla="*/ 9 w 27"/>
                  <a:gd name="T93" fmla="*/ 8 h 39"/>
                  <a:gd name="T94" fmla="*/ 7 w 27"/>
                  <a:gd name="T95" fmla="*/ 13 h 39"/>
                  <a:gd name="T96" fmla="*/ 7 w 27"/>
                  <a:gd name="T97" fmla="*/ 19 h 39"/>
                  <a:gd name="T98" fmla="*/ 7 w 27"/>
                  <a:gd name="T99" fmla="*/ 19 h 39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27"/>
                  <a:gd name="T151" fmla="*/ 0 h 39"/>
                  <a:gd name="T152" fmla="*/ 27 w 27"/>
                  <a:gd name="T153" fmla="*/ 39 h 39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27" h="39">
                    <a:moveTo>
                      <a:pt x="0" y="19"/>
                    </a:moveTo>
                    <a:lnTo>
                      <a:pt x="0" y="19"/>
                    </a:lnTo>
                    <a:lnTo>
                      <a:pt x="0" y="10"/>
                    </a:lnTo>
                    <a:lnTo>
                      <a:pt x="4" y="5"/>
                    </a:lnTo>
                    <a:lnTo>
                      <a:pt x="7" y="0"/>
                    </a:lnTo>
                    <a:lnTo>
                      <a:pt x="13" y="0"/>
                    </a:lnTo>
                    <a:lnTo>
                      <a:pt x="20" y="0"/>
                    </a:lnTo>
                    <a:lnTo>
                      <a:pt x="23" y="5"/>
                    </a:lnTo>
                    <a:lnTo>
                      <a:pt x="27" y="10"/>
                    </a:lnTo>
                    <a:lnTo>
                      <a:pt x="27" y="19"/>
                    </a:lnTo>
                    <a:lnTo>
                      <a:pt x="27" y="28"/>
                    </a:lnTo>
                    <a:lnTo>
                      <a:pt x="23" y="34"/>
                    </a:lnTo>
                    <a:lnTo>
                      <a:pt x="18" y="39"/>
                    </a:lnTo>
                    <a:lnTo>
                      <a:pt x="13" y="39"/>
                    </a:lnTo>
                    <a:lnTo>
                      <a:pt x="7" y="39"/>
                    </a:lnTo>
                    <a:lnTo>
                      <a:pt x="4" y="34"/>
                    </a:lnTo>
                    <a:lnTo>
                      <a:pt x="0" y="28"/>
                    </a:lnTo>
                    <a:lnTo>
                      <a:pt x="0" y="19"/>
                    </a:lnTo>
                    <a:close/>
                    <a:moveTo>
                      <a:pt x="7" y="19"/>
                    </a:moveTo>
                    <a:lnTo>
                      <a:pt x="7" y="19"/>
                    </a:lnTo>
                    <a:lnTo>
                      <a:pt x="9" y="29"/>
                    </a:lnTo>
                    <a:lnTo>
                      <a:pt x="10" y="33"/>
                    </a:lnTo>
                    <a:lnTo>
                      <a:pt x="13" y="34"/>
                    </a:lnTo>
                    <a:lnTo>
                      <a:pt x="17" y="33"/>
                    </a:lnTo>
                    <a:lnTo>
                      <a:pt x="18" y="31"/>
                    </a:lnTo>
                    <a:lnTo>
                      <a:pt x="20" y="26"/>
                    </a:lnTo>
                    <a:lnTo>
                      <a:pt x="20" y="19"/>
                    </a:lnTo>
                    <a:lnTo>
                      <a:pt x="18" y="10"/>
                    </a:lnTo>
                    <a:lnTo>
                      <a:pt x="17" y="6"/>
                    </a:lnTo>
                    <a:lnTo>
                      <a:pt x="13" y="5"/>
                    </a:lnTo>
                    <a:lnTo>
                      <a:pt x="10" y="6"/>
                    </a:lnTo>
                    <a:lnTo>
                      <a:pt x="9" y="8"/>
                    </a:lnTo>
                    <a:lnTo>
                      <a:pt x="7" y="13"/>
                    </a:lnTo>
                    <a:lnTo>
                      <a:pt x="7" y="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2805" name="Freeform 115"/>
              <p:cNvSpPr>
                <a:spLocks noEditPoints="1"/>
              </p:cNvSpPr>
              <p:nvPr/>
            </p:nvSpPr>
            <p:spPr bwMode="auto">
              <a:xfrm>
                <a:off x="4891" y="2094"/>
                <a:ext cx="28" cy="39"/>
              </a:xfrm>
              <a:custGeom>
                <a:avLst/>
                <a:gdLst>
                  <a:gd name="T0" fmla="*/ 0 w 28"/>
                  <a:gd name="T1" fmla="*/ 19 h 39"/>
                  <a:gd name="T2" fmla="*/ 0 w 28"/>
                  <a:gd name="T3" fmla="*/ 19 h 39"/>
                  <a:gd name="T4" fmla="*/ 1 w 28"/>
                  <a:gd name="T5" fmla="*/ 10 h 39"/>
                  <a:gd name="T6" fmla="*/ 5 w 28"/>
                  <a:gd name="T7" fmla="*/ 5 h 39"/>
                  <a:gd name="T8" fmla="*/ 5 w 28"/>
                  <a:gd name="T9" fmla="*/ 5 h 39"/>
                  <a:gd name="T10" fmla="*/ 8 w 28"/>
                  <a:gd name="T11" fmla="*/ 0 h 39"/>
                  <a:gd name="T12" fmla="*/ 14 w 28"/>
                  <a:gd name="T13" fmla="*/ 0 h 39"/>
                  <a:gd name="T14" fmla="*/ 14 w 28"/>
                  <a:gd name="T15" fmla="*/ 0 h 39"/>
                  <a:gd name="T16" fmla="*/ 19 w 28"/>
                  <a:gd name="T17" fmla="*/ 0 h 39"/>
                  <a:gd name="T18" fmla="*/ 24 w 28"/>
                  <a:gd name="T19" fmla="*/ 5 h 39"/>
                  <a:gd name="T20" fmla="*/ 24 w 28"/>
                  <a:gd name="T21" fmla="*/ 5 h 39"/>
                  <a:gd name="T22" fmla="*/ 26 w 28"/>
                  <a:gd name="T23" fmla="*/ 10 h 39"/>
                  <a:gd name="T24" fmla="*/ 28 w 28"/>
                  <a:gd name="T25" fmla="*/ 19 h 39"/>
                  <a:gd name="T26" fmla="*/ 28 w 28"/>
                  <a:gd name="T27" fmla="*/ 19 h 39"/>
                  <a:gd name="T28" fmla="*/ 26 w 28"/>
                  <a:gd name="T29" fmla="*/ 28 h 39"/>
                  <a:gd name="T30" fmla="*/ 24 w 28"/>
                  <a:gd name="T31" fmla="*/ 34 h 39"/>
                  <a:gd name="T32" fmla="*/ 24 w 28"/>
                  <a:gd name="T33" fmla="*/ 34 h 39"/>
                  <a:gd name="T34" fmla="*/ 19 w 28"/>
                  <a:gd name="T35" fmla="*/ 39 h 39"/>
                  <a:gd name="T36" fmla="*/ 14 w 28"/>
                  <a:gd name="T37" fmla="*/ 39 h 39"/>
                  <a:gd name="T38" fmla="*/ 14 w 28"/>
                  <a:gd name="T39" fmla="*/ 39 h 39"/>
                  <a:gd name="T40" fmla="*/ 8 w 28"/>
                  <a:gd name="T41" fmla="*/ 39 h 39"/>
                  <a:gd name="T42" fmla="*/ 3 w 28"/>
                  <a:gd name="T43" fmla="*/ 34 h 39"/>
                  <a:gd name="T44" fmla="*/ 3 w 28"/>
                  <a:gd name="T45" fmla="*/ 34 h 39"/>
                  <a:gd name="T46" fmla="*/ 1 w 28"/>
                  <a:gd name="T47" fmla="*/ 28 h 39"/>
                  <a:gd name="T48" fmla="*/ 0 w 28"/>
                  <a:gd name="T49" fmla="*/ 19 h 39"/>
                  <a:gd name="T50" fmla="*/ 0 w 28"/>
                  <a:gd name="T51" fmla="*/ 19 h 39"/>
                  <a:gd name="T52" fmla="*/ 8 w 28"/>
                  <a:gd name="T53" fmla="*/ 19 h 39"/>
                  <a:gd name="T54" fmla="*/ 8 w 28"/>
                  <a:gd name="T55" fmla="*/ 19 h 39"/>
                  <a:gd name="T56" fmla="*/ 10 w 28"/>
                  <a:gd name="T57" fmla="*/ 29 h 39"/>
                  <a:gd name="T58" fmla="*/ 10 w 28"/>
                  <a:gd name="T59" fmla="*/ 29 h 39"/>
                  <a:gd name="T60" fmla="*/ 11 w 28"/>
                  <a:gd name="T61" fmla="*/ 33 h 39"/>
                  <a:gd name="T62" fmla="*/ 14 w 28"/>
                  <a:gd name="T63" fmla="*/ 34 h 39"/>
                  <a:gd name="T64" fmla="*/ 14 w 28"/>
                  <a:gd name="T65" fmla="*/ 34 h 39"/>
                  <a:gd name="T66" fmla="*/ 16 w 28"/>
                  <a:gd name="T67" fmla="*/ 33 h 39"/>
                  <a:gd name="T68" fmla="*/ 19 w 28"/>
                  <a:gd name="T69" fmla="*/ 31 h 39"/>
                  <a:gd name="T70" fmla="*/ 19 w 28"/>
                  <a:gd name="T71" fmla="*/ 31 h 39"/>
                  <a:gd name="T72" fmla="*/ 19 w 28"/>
                  <a:gd name="T73" fmla="*/ 26 h 39"/>
                  <a:gd name="T74" fmla="*/ 21 w 28"/>
                  <a:gd name="T75" fmla="*/ 19 h 39"/>
                  <a:gd name="T76" fmla="*/ 21 w 28"/>
                  <a:gd name="T77" fmla="*/ 19 h 39"/>
                  <a:gd name="T78" fmla="*/ 19 w 28"/>
                  <a:gd name="T79" fmla="*/ 10 h 39"/>
                  <a:gd name="T80" fmla="*/ 19 w 28"/>
                  <a:gd name="T81" fmla="*/ 10 h 39"/>
                  <a:gd name="T82" fmla="*/ 16 w 28"/>
                  <a:gd name="T83" fmla="*/ 6 h 39"/>
                  <a:gd name="T84" fmla="*/ 14 w 28"/>
                  <a:gd name="T85" fmla="*/ 5 h 39"/>
                  <a:gd name="T86" fmla="*/ 14 w 28"/>
                  <a:gd name="T87" fmla="*/ 5 h 39"/>
                  <a:gd name="T88" fmla="*/ 11 w 28"/>
                  <a:gd name="T89" fmla="*/ 6 h 39"/>
                  <a:gd name="T90" fmla="*/ 10 w 28"/>
                  <a:gd name="T91" fmla="*/ 8 h 39"/>
                  <a:gd name="T92" fmla="*/ 10 w 28"/>
                  <a:gd name="T93" fmla="*/ 8 h 39"/>
                  <a:gd name="T94" fmla="*/ 8 w 28"/>
                  <a:gd name="T95" fmla="*/ 13 h 39"/>
                  <a:gd name="T96" fmla="*/ 8 w 28"/>
                  <a:gd name="T97" fmla="*/ 19 h 39"/>
                  <a:gd name="T98" fmla="*/ 8 w 28"/>
                  <a:gd name="T99" fmla="*/ 19 h 39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28"/>
                  <a:gd name="T151" fmla="*/ 0 h 39"/>
                  <a:gd name="T152" fmla="*/ 28 w 28"/>
                  <a:gd name="T153" fmla="*/ 39 h 39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28" h="39">
                    <a:moveTo>
                      <a:pt x="0" y="19"/>
                    </a:moveTo>
                    <a:lnTo>
                      <a:pt x="0" y="19"/>
                    </a:lnTo>
                    <a:lnTo>
                      <a:pt x="1" y="10"/>
                    </a:lnTo>
                    <a:lnTo>
                      <a:pt x="5" y="5"/>
                    </a:lnTo>
                    <a:lnTo>
                      <a:pt x="8" y="0"/>
                    </a:lnTo>
                    <a:lnTo>
                      <a:pt x="14" y="0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6" y="10"/>
                    </a:lnTo>
                    <a:lnTo>
                      <a:pt x="28" y="19"/>
                    </a:lnTo>
                    <a:lnTo>
                      <a:pt x="26" y="28"/>
                    </a:lnTo>
                    <a:lnTo>
                      <a:pt x="24" y="34"/>
                    </a:lnTo>
                    <a:lnTo>
                      <a:pt x="19" y="39"/>
                    </a:lnTo>
                    <a:lnTo>
                      <a:pt x="14" y="39"/>
                    </a:lnTo>
                    <a:lnTo>
                      <a:pt x="8" y="39"/>
                    </a:lnTo>
                    <a:lnTo>
                      <a:pt x="3" y="34"/>
                    </a:lnTo>
                    <a:lnTo>
                      <a:pt x="1" y="28"/>
                    </a:lnTo>
                    <a:lnTo>
                      <a:pt x="0" y="19"/>
                    </a:lnTo>
                    <a:close/>
                    <a:moveTo>
                      <a:pt x="8" y="19"/>
                    </a:moveTo>
                    <a:lnTo>
                      <a:pt x="8" y="19"/>
                    </a:lnTo>
                    <a:lnTo>
                      <a:pt x="10" y="29"/>
                    </a:lnTo>
                    <a:lnTo>
                      <a:pt x="11" y="33"/>
                    </a:lnTo>
                    <a:lnTo>
                      <a:pt x="14" y="34"/>
                    </a:lnTo>
                    <a:lnTo>
                      <a:pt x="16" y="33"/>
                    </a:lnTo>
                    <a:lnTo>
                      <a:pt x="19" y="31"/>
                    </a:lnTo>
                    <a:lnTo>
                      <a:pt x="19" y="26"/>
                    </a:lnTo>
                    <a:lnTo>
                      <a:pt x="21" y="19"/>
                    </a:lnTo>
                    <a:lnTo>
                      <a:pt x="19" y="10"/>
                    </a:lnTo>
                    <a:lnTo>
                      <a:pt x="16" y="6"/>
                    </a:lnTo>
                    <a:lnTo>
                      <a:pt x="14" y="5"/>
                    </a:lnTo>
                    <a:lnTo>
                      <a:pt x="11" y="6"/>
                    </a:lnTo>
                    <a:lnTo>
                      <a:pt x="10" y="8"/>
                    </a:lnTo>
                    <a:lnTo>
                      <a:pt x="8" y="13"/>
                    </a:lnTo>
                    <a:lnTo>
                      <a:pt x="8" y="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2806" name="Freeform 116"/>
              <p:cNvSpPr>
                <a:spLocks/>
              </p:cNvSpPr>
              <p:nvPr/>
            </p:nvSpPr>
            <p:spPr bwMode="auto">
              <a:xfrm>
                <a:off x="4928" y="2094"/>
                <a:ext cx="25" cy="39"/>
              </a:xfrm>
              <a:custGeom>
                <a:avLst/>
                <a:gdLst>
                  <a:gd name="T0" fmla="*/ 2 w 25"/>
                  <a:gd name="T1" fmla="*/ 33 h 39"/>
                  <a:gd name="T2" fmla="*/ 10 w 25"/>
                  <a:gd name="T3" fmla="*/ 33 h 39"/>
                  <a:gd name="T4" fmla="*/ 10 w 25"/>
                  <a:gd name="T5" fmla="*/ 11 h 39"/>
                  <a:gd name="T6" fmla="*/ 12 w 25"/>
                  <a:gd name="T7" fmla="*/ 6 h 39"/>
                  <a:gd name="T8" fmla="*/ 9 w 25"/>
                  <a:gd name="T9" fmla="*/ 10 h 39"/>
                  <a:gd name="T10" fmla="*/ 4 w 25"/>
                  <a:gd name="T11" fmla="*/ 13 h 39"/>
                  <a:gd name="T12" fmla="*/ 0 w 25"/>
                  <a:gd name="T13" fmla="*/ 10 h 39"/>
                  <a:gd name="T14" fmla="*/ 13 w 25"/>
                  <a:gd name="T15" fmla="*/ 0 h 39"/>
                  <a:gd name="T16" fmla="*/ 17 w 25"/>
                  <a:gd name="T17" fmla="*/ 0 h 39"/>
                  <a:gd name="T18" fmla="*/ 17 w 25"/>
                  <a:gd name="T19" fmla="*/ 33 h 39"/>
                  <a:gd name="T20" fmla="*/ 25 w 25"/>
                  <a:gd name="T21" fmla="*/ 33 h 39"/>
                  <a:gd name="T22" fmla="*/ 25 w 25"/>
                  <a:gd name="T23" fmla="*/ 39 h 39"/>
                  <a:gd name="T24" fmla="*/ 2 w 25"/>
                  <a:gd name="T25" fmla="*/ 39 h 39"/>
                  <a:gd name="T26" fmla="*/ 2 w 25"/>
                  <a:gd name="T27" fmla="*/ 33 h 39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5"/>
                  <a:gd name="T43" fmla="*/ 0 h 39"/>
                  <a:gd name="T44" fmla="*/ 25 w 25"/>
                  <a:gd name="T45" fmla="*/ 39 h 39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5" h="39">
                    <a:moveTo>
                      <a:pt x="2" y="33"/>
                    </a:moveTo>
                    <a:lnTo>
                      <a:pt x="10" y="33"/>
                    </a:lnTo>
                    <a:lnTo>
                      <a:pt x="10" y="11"/>
                    </a:lnTo>
                    <a:lnTo>
                      <a:pt x="12" y="6"/>
                    </a:lnTo>
                    <a:lnTo>
                      <a:pt x="9" y="10"/>
                    </a:lnTo>
                    <a:lnTo>
                      <a:pt x="4" y="13"/>
                    </a:lnTo>
                    <a:lnTo>
                      <a:pt x="0" y="10"/>
                    </a:lnTo>
                    <a:lnTo>
                      <a:pt x="13" y="0"/>
                    </a:lnTo>
                    <a:lnTo>
                      <a:pt x="17" y="0"/>
                    </a:lnTo>
                    <a:lnTo>
                      <a:pt x="17" y="33"/>
                    </a:lnTo>
                    <a:lnTo>
                      <a:pt x="25" y="33"/>
                    </a:lnTo>
                    <a:lnTo>
                      <a:pt x="25" y="39"/>
                    </a:lnTo>
                    <a:lnTo>
                      <a:pt x="2" y="39"/>
                    </a:lnTo>
                    <a:lnTo>
                      <a:pt x="2" y="3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2807" name="Freeform 117"/>
              <p:cNvSpPr>
                <a:spLocks noEditPoints="1"/>
              </p:cNvSpPr>
              <p:nvPr/>
            </p:nvSpPr>
            <p:spPr bwMode="auto">
              <a:xfrm>
                <a:off x="4963" y="2094"/>
                <a:ext cx="27" cy="39"/>
              </a:xfrm>
              <a:custGeom>
                <a:avLst/>
                <a:gdLst>
                  <a:gd name="T0" fmla="*/ 0 w 27"/>
                  <a:gd name="T1" fmla="*/ 19 h 39"/>
                  <a:gd name="T2" fmla="*/ 0 w 27"/>
                  <a:gd name="T3" fmla="*/ 19 h 39"/>
                  <a:gd name="T4" fmla="*/ 1 w 27"/>
                  <a:gd name="T5" fmla="*/ 10 h 39"/>
                  <a:gd name="T6" fmla="*/ 3 w 27"/>
                  <a:gd name="T7" fmla="*/ 5 h 39"/>
                  <a:gd name="T8" fmla="*/ 3 w 27"/>
                  <a:gd name="T9" fmla="*/ 5 h 39"/>
                  <a:gd name="T10" fmla="*/ 8 w 27"/>
                  <a:gd name="T11" fmla="*/ 0 h 39"/>
                  <a:gd name="T12" fmla="*/ 13 w 27"/>
                  <a:gd name="T13" fmla="*/ 0 h 39"/>
                  <a:gd name="T14" fmla="*/ 13 w 27"/>
                  <a:gd name="T15" fmla="*/ 0 h 39"/>
                  <a:gd name="T16" fmla="*/ 19 w 27"/>
                  <a:gd name="T17" fmla="*/ 0 h 39"/>
                  <a:gd name="T18" fmla="*/ 24 w 27"/>
                  <a:gd name="T19" fmla="*/ 5 h 39"/>
                  <a:gd name="T20" fmla="*/ 24 w 27"/>
                  <a:gd name="T21" fmla="*/ 5 h 39"/>
                  <a:gd name="T22" fmla="*/ 26 w 27"/>
                  <a:gd name="T23" fmla="*/ 10 h 39"/>
                  <a:gd name="T24" fmla="*/ 27 w 27"/>
                  <a:gd name="T25" fmla="*/ 19 h 39"/>
                  <a:gd name="T26" fmla="*/ 27 w 27"/>
                  <a:gd name="T27" fmla="*/ 19 h 39"/>
                  <a:gd name="T28" fmla="*/ 26 w 27"/>
                  <a:gd name="T29" fmla="*/ 28 h 39"/>
                  <a:gd name="T30" fmla="*/ 23 w 27"/>
                  <a:gd name="T31" fmla="*/ 34 h 39"/>
                  <a:gd name="T32" fmla="*/ 23 w 27"/>
                  <a:gd name="T33" fmla="*/ 34 h 39"/>
                  <a:gd name="T34" fmla="*/ 19 w 27"/>
                  <a:gd name="T35" fmla="*/ 39 h 39"/>
                  <a:gd name="T36" fmla="*/ 13 w 27"/>
                  <a:gd name="T37" fmla="*/ 39 h 39"/>
                  <a:gd name="T38" fmla="*/ 13 w 27"/>
                  <a:gd name="T39" fmla="*/ 39 h 39"/>
                  <a:gd name="T40" fmla="*/ 8 w 27"/>
                  <a:gd name="T41" fmla="*/ 39 h 39"/>
                  <a:gd name="T42" fmla="*/ 3 w 27"/>
                  <a:gd name="T43" fmla="*/ 34 h 39"/>
                  <a:gd name="T44" fmla="*/ 3 w 27"/>
                  <a:gd name="T45" fmla="*/ 34 h 39"/>
                  <a:gd name="T46" fmla="*/ 1 w 27"/>
                  <a:gd name="T47" fmla="*/ 28 h 39"/>
                  <a:gd name="T48" fmla="*/ 0 w 27"/>
                  <a:gd name="T49" fmla="*/ 19 h 39"/>
                  <a:gd name="T50" fmla="*/ 0 w 27"/>
                  <a:gd name="T51" fmla="*/ 19 h 39"/>
                  <a:gd name="T52" fmla="*/ 6 w 27"/>
                  <a:gd name="T53" fmla="*/ 19 h 39"/>
                  <a:gd name="T54" fmla="*/ 6 w 27"/>
                  <a:gd name="T55" fmla="*/ 19 h 39"/>
                  <a:gd name="T56" fmla="*/ 8 w 27"/>
                  <a:gd name="T57" fmla="*/ 29 h 39"/>
                  <a:gd name="T58" fmla="*/ 8 w 27"/>
                  <a:gd name="T59" fmla="*/ 29 h 39"/>
                  <a:gd name="T60" fmla="*/ 11 w 27"/>
                  <a:gd name="T61" fmla="*/ 33 h 39"/>
                  <a:gd name="T62" fmla="*/ 13 w 27"/>
                  <a:gd name="T63" fmla="*/ 34 h 39"/>
                  <a:gd name="T64" fmla="*/ 13 w 27"/>
                  <a:gd name="T65" fmla="*/ 34 h 39"/>
                  <a:gd name="T66" fmla="*/ 16 w 27"/>
                  <a:gd name="T67" fmla="*/ 33 h 39"/>
                  <a:gd name="T68" fmla="*/ 18 w 27"/>
                  <a:gd name="T69" fmla="*/ 31 h 39"/>
                  <a:gd name="T70" fmla="*/ 18 w 27"/>
                  <a:gd name="T71" fmla="*/ 31 h 39"/>
                  <a:gd name="T72" fmla="*/ 19 w 27"/>
                  <a:gd name="T73" fmla="*/ 26 h 39"/>
                  <a:gd name="T74" fmla="*/ 19 w 27"/>
                  <a:gd name="T75" fmla="*/ 19 h 39"/>
                  <a:gd name="T76" fmla="*/ 19 w 27"/>
                  <a:gd name="T77" fmla="*/ 19 h 39"/>
                  <a:gd name="T78" fmla="*/ 18 w 27"/>
                  <a:gd name="T79" fmla="*/ 10 h 39"/>
                  <a:gd name="T80" fmla="*/ 18 w 27"/>
                  <a:gd name="T81" fmla="*/ 10 h 39"/>
                  <a:gd name="T82" fmla="*/ 16 w 27"/>
                  <a:gd name="T83" fmla="*/ 6 h 39"/>
                  <a:gd name="T84" fmla="*/ 13 w 27"/>
                  <a:gd name="T85" fmla="*/ 5 h 39"/>
                  <a:gd name="T86" fmla="*/ 13 w 27"/>
                  <a:gd name="T87" fmla="*/ 5 h 39"/>
                  <a:gd name="T88" fmla="*/ 11 w 27"/>
                  <a:gd name="T89" fmla="*/ 6 h 39"/>
                  <a:gd name="T90" fmla="*/ 8 w 27"/>
                  <a:gd name="T91" fmla="*/ 8 h 39"/>
                  <a:gd name="T92" fmla="*/ 8 w 27"/>
                  <a:gd name="T93" fmla="*/ 8 h 39"/>
                  <a:gd name="T94" fmla="*/ 8 w 27"/>
                  <a:gd name="T95" fmla="*/ 13 h 39"/>
                  <a:gd name="T96" fmla="*/ 6 w 27"/>
                  <a:gd name="T97" fmla="*/ 19 h 39"/>
                  <a:gd name="T98" fmla="*/ 6 w 27"/>
                  <a:gd name="T99" fmla="*/ 19 h 39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27"/>
                  <a:gd name="T151" fmla="*/ 0 h 39"/>
                  <a:gd name="T152" fmla="*/ 27 w 27"/>
                  <a:gd name="T153" fmla="*/ 39 h 39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27" h="39">
                    <a:moveTo>
                      <a:pt x="0" y="19"/>
                    </a:moveTo>
                    <a:lnTo>
                      <a:pt x="0" y="19"/>
                    </a:lnTo>
                    <a:lnTo>
                      <a:pt x="1" y="10"/>
                    </a:lnTo>
                    <a:lnTo>
                      <a:pt x="3" y="5"/>
                    </a:lnTo>
                    <a:lnTo>
                      <a:pt x="8" y="0"/>
                    </a:lnTo>
                    <a:lnTo>
                      <a:pt x="13" y="0"/>
                    </a:lnTo>
                    <a:lnTo>
                      <a:pt x="19" y="0"/>
                    </a:lnTo>
                    <a:lnTo>
                      <a:pt x="24" y="5"/>
                    </a:lnTo>
                    <a:lnTo>
                      <a:pt x="26" y="10"/>
                    </a:lnTo>
                    <a:lnTo>
                      <a:pt x="27" y="19"/>
                    </a:lnTo>
                    <a:lnTo>
                      <a:pt x="26" y="28"/>
                    </a:lnTo>
                    <a:lnTo>
                      <a:pt x="23" y="34"/>
                    </a:lnTo>
                    <a:lnTo>
                      <a:pt x="19" y="39"/>
                    </a:lnTo>
                    <a:lnTo>
                      <a:pt x="13" y="39"/>
                    </a:lnTo>
                    <a:lnTo>
                      <a:pt x="8" y="39"/>
                    </a:lnTo>
                    <a:lnTo>
                      <a:pt x="3" y="34"/>
                    </a:lnTo>
                    <a:lnTo>
                      <a:pt x="1" y="28"/>
                    </a:lnTo>
                    <a:lnTo>
                      <a:pt x="0" y="19"/>
                    </a:lnTo>
                    <a:close/>
                    <a:moveTo>
                      <a:pt x="6" y="19"/>
                    </a:moveTo>
                    <a:lnTo>
                      <a:pt x="6" y="19"/>
                    </a:lnTo>
                    <a:lnTo>
                      <a:pt x="8" y="29"/>
                    </a:lnTo>
                    <a:lnTo>
                      <a:pt x="11" y="33"/>
                    </a:lnTo>
                    <a:lnTo>
                      <a:pt x="13" y="34"/>
                    </a:lnTo>
                    <a:lnTo>
                      <a:pt x="16" y="33"/>
                    </a:lnTo>
                    <a:lnTo>
                      <a:pt x="18" y="31"/>
                    </a:lnTo>
                    <a:lnTo>
                      <a:pt x="19" y="26"/>
                    </a:lnTo>
                    <a:lnTo>
                      <a:pt x="19" y="19"/>
                    </a:lnTo>
                    <a:lnTo>
                      <a:pt x="18" y="10"/>
                    </a:lnTo>
                    <a:lnTo>
                      <a:pt x="16" y="6"/>
                    </a:lnTo>
                    <a:lnTo>
                      <a:pt x="13" y="5"/>
                    </a:lnTo>
                    <a:lnTo>
                      <a:pt x="11" y="6"/>
                    </a:lnTo>
                    <a:lnTo>
                      <a:pt x="8" y="8"/>
                    </a:lnTo>
                    <a:lnTo>
                      <a:pt x="8" y="13"/>
                    </a:lnTo>
                    <a:lnTo>
                      <a:pt x="6" y="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2808" name="Freeform 118"/>
              <p:cNvSpPr>
                <a:spLocks/>
              </p:cNvSpPr>
              <p:nvPr/>
            </p:nvSpPr>
            <p:spPr bwMode="auto">
              <a:xfrm>
                <a:off x="5000" y="2094"/>
                <a:ext cx="23" cy="39"/>
              </a:xfrm>
              <a:custGeom>
                <a:avLst/>
                <a:gdLst>
                  <a:gd name="T0" fmla="*/ 2 w 23"/>
                  <a:gd name="T1" fmla="*/ 33 h 39"/>
                  <a:gd name="T2" fmla="*/ 10 w 23"/>
                  <a:gd name="T3" fmla="*/ 33 h 39"/>
                  <a:gd name="T4" fmla="*/ 10 w 23"/>
                  <a:gd name="T5" fmla="*/ 11 h 39"/>
                  <a:gd name="T6" fmla="*/ 10 w 23"/>
                  <a:gd name="T7" fmla="*/ 6 h 39"/>
                  <a:gd name="T8" fmla="*/ 8 w 23"/>
                  <a:gd name="T9" fmla="*/ 10 h 39"/>
                  <a:gd name="T10" fmla="*/ 2 w 23"/>
                  <a:gd name="T11" fmla="*/ 13 h 39"/>
                  <a:gd name="T12" fmla="*/ 0 w 23"/>
                  <a:gd name="T13" fmla="*/ 10 h 39"/>
                  <a:gd name="T14" fmla="*/ 12 w 23"/>
                  <a:gd name="T15" fmla="*/ 0 h 39"/>
                  <a:gd name="T16" fmla="*/ 17 w 23"/>
                  <a:gd name="T17" fmla="*/ 0 h 39"/>
                  <a:gd name="T18" fmla="*/ 17 w 23"/>
                  <a:gd name="T19" fmla="*/ 33 h 39"/>
                  <a:gd name="T20" fmla="*/ 23 w 23"/>
                  <a:gd name="T21" fmla="*/ 33 h 39"/>
                  <a:gd name="T22" fmla="*/ 23 w 23"/>
                  <a:gd name="T23" fmla="*/ 39 h 39"/>
                  <a:gd name="T24" fmla="*/ 2 w 23"/>
                  <a:gd name="T25" fmla="*/ 39 h 39"/>
                  <a:gd name="T26" fmla="*/ 2 w 23"/>
                  <a:gd name="T27" fmla="*/ 33 h 39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3"/>
                  <a:gd name="T43" fmla="*/ 0 h 39"/>
                  <a:gd name="T44" fmla="*/ 23 w 23"/>
                  <a:gd name="T45" fmla="*/ 39 h 39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3" h="39">
                    <a:moveTo>
                      <a:pt x="2" y="33"/>
                    </a:moveTo>
                    <a:lnTo>
                      <a:pt x="10" y="33"/>
                    </a:lnTo>
                    <a:lnTo>
                      <a:pt x="10" y="11"/>
                    </a:lnTo>
                    <a:lnTo>
                      <a:pt x="10" y="6"/>
                    </a:lnTo>
                    <a:lnTo>
                      <a:pt x="8" y="10"/>
                    </a:lnTo>
                    <a:lnTo>
                      <a:pt x="2" y="13"/>
                    </a:lnTo>
                    <a:lnTo>
                      <a:pt x="0" y="10"/>
                    </a:lnTo>
                    <a:lnTo>
                      <a:pt x="12" y="0"/>
                    </a:lnTo>
                    <a:lnTo>
                      <a:pt x="17" y="0"/>
                    </a:lnTo>
                    <a:lnTo>
                      <a:pt x="17" y="33"/>
                    </a:lnTo>
                    <a:lnTo>
                      <a:pt x="23" y="33"/>
                    </a:lnTo>
                    <a:lnTo>
                      <a:pt x="23" y="39"/>
                    </a:lnTo>
                    <a:lnTo>
                      <a:pt x="2" y="39"/>
                    </a:lnTo>
                    <a:lnTo>
                      <a:pt x="2" y="3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2809" name="Freeform 119"/>
              <p:cNvSpPr>
                <a:spLocks noEditPoints="1"/>
              </p:cNvSpPr>
              <p:nvPr/>
            </p:nvSpPr>
            <p:spPr bwMode="auto">
              <a:xfrm>
                <a:off x="5035" y="2094"/>
                <a:ext cx="26" cy="39"/>
              </a:xfrm>
              <a:custGeom>
                <a:avLst/>
                <a:gdLst>
                  <a:gd name="T0" fmla="*/ 0 w 26"/>
                  <a:gd name="T1" fmla="*/ 19 h 39"/>
                  <a:gd name="T2" fmla="*/ 0 w 26"/>
                  <a:gd name="T3" fmla="*/ 19 h 39"/>
                  <a:gd name="T4" fmla="*/ 0 w 26"/>
                  <a:gd name="T5" fmla="*/ 10 h 39"/>
                  <a:gd name="T6" fmla="*/ 3 w 26"/>
                  <a:gd name="T7" fmla="*/ 5 h 39"/>
                  <a:gd name="T8" fmla="*/ 3 w 26"/>
                  <a:gd name="T9" fmla="*/ 5 h 39"/>
                  <a:gd name="T10" fmla="*/ 6 w 26"/>
                  <a:gd name="T11" fmla="*/ 0 h 39"/>
                  <a:gd name="T12" fmla="*/ 13 w 26"/>
                  <a:gd name="T13" fmla="*/ 0 h 39"/>
                  <a:gd name="T14" fmla="*/ 13 w 26"/>
                  <a:gd name="T15" fmla="*/ 0 h 39"/>
                  <a:gd name="T16" fmla="*/ 19 w 26"/>
                  <a:gd name="T17" fmla="*/ 0 h 39"/>
                  <a:gd name="T18" fmla="*/ 22 w 26"/>
                  <a:gd name="T19" fmla="*/ 5 h 39"/>
                  <a:gd name="T20" fmla="*/ 22 w 26"/>
                  <a:gd name="T21" fmla="*/ 5 h 39"/>
                  <a:gd name="T22" fmla="*/ 26 w 26"/>
                  <a:gd name="T23" fmla="*/ 10 h 39"/>
                  <a:gd name="T24" fmla="*/ 26 w 26"/>
                  <a:gd name="T25" fmla="*/ 19 h 39"/>
                  <a:gd name="T26" fmla="*/ 26 w 26"/>
                  <a:gd name="T27" fmla="*/ 19 h 39"/>
                  <a:gd name="T28" fmla="*/ 26 w 26"/>
                  <a:gd name="T29" fmla="*/ 28 h 39"/>
                  <a:gd name="T30" fmla="*/ 22 w 26"/>
                  <a:gd name="T31" fmla="*/ 34 h 39"/>
                  <a:gd name="T32" fmla="*/ 22 w 26"/>
                  <a:gd name="T33" fmla="*/ 34 h 39"/>
                  <a:gd name="T34" fmla="*/ 18 w 26"/>
                  <a:gd name="T35" fmla="*/ 39 h 39"/>
                  <a:gd name="T36" fmla="*/ 13 w 26"/>
                  <a:gd name="T37" fmla="*/ 39 h 39"/>
                  <a:gd name="T38" fmla="*/ 13 w 26"/>
                  <a:gd name="T39" fmla="*/ 39 h 39"/>
                  <a:gd name="T40" fmla="*/ 6 w 26"/>
                  <a:gd name="T41" fmla="*/ 39 h 39"/>
                  <a:gd name="T42" fmla="*/ 3 w 26"/>
                  <a:gd name="T43" fmla="*/ 34 h 39"/>
                  <a:gd name="T44" fmla="*/ 3 w 26"/>
                  <a:gd name="T45" fmla="*/ 34 h 39"/>
                  <a:gd name="T46" fmla="*/ 0 w 26"/>
                  <a:gd name="T47" fmla="*/ 28 h 39"/>
                  <a:gd name="T48" fmla="*/ 0 w 26"/>
                  <a:gd name="T49" fmla="*/ 19 h 39"/>
                  <a:gd name="T50" fmla="*/ 0 w 26"/>
                  <a:gd name="T51" fmla="*/ 19 h 39"/>
                  <a:gd name="T52" fmla="*/ 6 w 26"/>
                  <a:gd name="T53" fmla="*/ 19 h 39"/>
                  <a:gd name="T54" fmla="*/ 6 w 26"/>
                  <a:gd name="T55" fmla="*/ 19 h 39"/>
                  <a:gd name="T56" fmla="*/ 8 w 26"/>
                  <a:gd name="T57" fmla="*/ 29 h 39"/>
                  <a:gd name="T58" fmla="*/ 8 w 26"/>
                  <a:gd name="T59" fmla="*/ 29 h 39"/>
                  <a:gd name="T60" fmla="*/ 9 w 26"/>
                  <a:gd name="T61" fmla="*/ 33 h 39"/>
                  <a:gd name="T62" fmla="*/ 13 w 26"/>
                  <a:gd name="T63" fmla="*/ 34 h 39"/>
                  <a:gd name="T64" fmla="*/ 13 w 26"/>
                  <a:gd name="T65" fmla="*/ 34 h 39"/>
                  <a:gd name="T66" fmla="*/ 16 w 26"/>
                  <a:gd name="T67" fmla="*/ 33 h 39"/>
                  <a:gd name="T68" fmla="*/ 18 w 26"/>
                  <a:gd name="T69" fmla="*/ 31 h 39"/>
                  <a:gd name="T70" fmla="*/ 18 w 26"/>
                  <a:gd name="T71" fmla="*/ 31 h 39"/>
                  <a:gd name="T72" fmla="*/ 19 w 26"/>
                  <a:gd name="T73" fmla="*/ 26 h 39"/>
                  <a:gd name="T74" fmla="*/ 19 w 26"/>
                  <a:gd name="T75" fmla="*/ 19 h 39"/>
                  <a:gd name="T76" fmla="*/ 19 w 26"/>
                  <a:gd name="T77" fmla="*/ 19 h 39"/>
                  <a:gd name="T78" fmla="*/ 18 w 26"/>
                  <a:gd name="T79" fmla="*/ 10 h 39"/>
                  <a:gd name="T80" fmla="*/ 18 w 26"/>
                  <a:gd name="T81" fmla="*/ 10 h 39"/>
                  <a:gd name="T82" fmla="*/ 16 w 26"/>
                  <a:gd name="T83" fmla="*/ 6 h 39"/>
                  <a:gd name="T84" fmla="*/ 13 w 26"/>
                  <a:gd name="T85" fmla="*/ 5 h 39"/>
                  <a:gd name="T86" fmla="*/ 13 w 26"/>
                  <a:gd name="T87" fmla="*/ 5 h 39"/>
                  <a:gd name="T88" fmla="*/ 9 w 26"/>
                  <a:gd name="T89" fmla="*/ 6 h 39"/>
                  <a:gd name="T90" fmla="*/ 8 w 26"/>
                  <a:gd name="T91" fmla="*/ 8 h 39"/>
                  <a:gd name="T92" fmla="*/ 8 w 26"/>
                  <a:gd name="T93" fmla="*/ 8 h 39"/>
                  <a:gd name="T94" fmla="*/ 6 w 26"/>
                  <a:gd name="T95" fmla="*/ 13 h 39"/>
                  <a:gd name="T96" fmla="*/ 6 w 26"/>
                  <a:gd name="T97" fmla="*/ 19 h 39"/>
                  <a:gd name="T98" fmla="*/ 6 w 26"/>
                  <a:gd name="T99" fmla="*/ 19 h 39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26"/>
                  <a:gd name="T151" fmla="*/ 0 h 39"/>
                  <a:gd name="T152" fmla="*/ 26 w 26"/>
                  <a:gd name="T153" fmla="*/ 39 h 39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26" h="39">
                    <a:moveTo>
                      <a:pt x="0" y="19"/>
                    </a:moveTo>
                    <a:lnTo>
                      <a:pt x="0" y="19"/>
                    </a:lnTo>
                    <a:lnTo>
                      <a:pt x="0" y="10"/>
                    </a:lnTo>
                    <a:lnTo>
                      <a:pt x="3" y="5"/>
                    </a:lnTo>
                    <a:lnTo>
                      <a:pt x="6" y="0"/>
                    </a:lnTo>
                    <a:lnTo>
                      <a:pt x="13" y="0"/>
                    </a:lnTo>
                    <a:lnTo>
                      <a:pt x="19" y="0"/>
                    </a:lnTo>
                    <a:lnTo>
                      <a:pt x="22" y="5"/>
                    </a:lnTo>
                    <a:lnTo>
                      <a:pt x="26" y="10"/>
                    </a:lnTo>
                    <a:lnTo>
                      <a:pt x="26" y="19"/>
                    </a:lnTo>
                    <a:lnTo>
                      <a:pt x="26" y="28"/>
                    </a:lnTo>
                    <a:lnTo>
                      <a:pt x="22" y="34"/>
                    </a:lnTo>
                    <a:lnTo>
                      <a:pt x="18" y="39"/>
                    </a:lnTo>
                    <a:lnTo>
                      <a:pt x="13" y="39"/>
                    </a:lnTo>
                    <a:lnTo>
                      <a:pt x="6" y="39"/>
                    </a:lnTo>
                    <a:lnTo>
                      <a:pt x="3" y="34"/>
                    </a:lnTo>
                    <a:lnTo>
                      <a:pt x="0" y="28"/>
                    </a:lnTo>
                    <a:lnTo>
                      <a:pt x="0" y="19"/>
                    </a:lnTo>
                    <a:close/>
                    <a:moveTo>
                      <a:pt x="6" y="19"/>
                    </a:moveTo>
                    <a:lnTo>
                      <a:pt x="6" y="19"/>
                    </a:lnTo>
                    <a:lnTo>
                      <a:pt x="8" y="29"/>
                    </a:lnTo>
                    <a:lnTo>
                      <a:pt x="9" y="33"/>
                    </a:lnTo>
                    <a:lnTo>
                      <a:pt x="13" y="34"/>
                    </a:lnTo>
                    <a:lnTo>
                      <a:pt x="16" y="33"/>
                    </a:lnTo>
                    <a:lnTo>
                      <a:pt x="18" y="31"/>
                    </a:lnTo>
                    <a:lnTo>
                      <a:pt x="19" y="26"/>
                    </a:lnTo>
                    <a:lnTo>
                      <a:pt x="19" y="19"/>
                    </a:lnTo>
                    <a:lnTo>
                      <a:pt x="18" y="10"/>
                    </a:lnTo>
                    <a:lnTo>
                      <a:pt x="16" y="6"/>
                    </a:lnTo>
                    <a:lnTo>
                      <a:pt x="13" y="5"/>
                    </a:lnTo>
                    <a:lnTo>
                      <a:pt x="9" y="6"/>
                    </a:lnTo>
                    <a:lnTo>
                      <a:pt x="8" y="8"/>
                    </a:lnTo>
                    <a:lnTo>
                      <a:pt x="6" y="13"/>
                    </a:lnTo>
                    <a:lnTo>
                      <a:pt x="6" y="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</p:grpSp>
      <p:grpSp>
        <p:nvGrpSpPr>
          <p:cNvPr id="32775" name="Group 5"/>
          <p:cNvGrpSpPr>
            <a:grpSpLocks/>
          </p:cNvGrpSpPr>
          <p:nvPr/>
        </p:nvGrpSpPr>
        <p:grpSpPr bwMode="auto">
          <a:xfrm>
            <a:off x="230192" y="1014413"/>
            <a:ext cx="1944687" cy="3286125"/>
            <a:chOff x="339725" y="1046562"/>
            <a:chExt cx="1481138" cy="3284932"/>
          </a:xfrm>
        </p:grpSpPr>
        <p:sp>
          <p:nvSpPr>
            <p:cNvPr id="32776" name="AutoShape 10"/>
            <p:cNvSpPr>
              <a:spLocks noChangeArrowheads="1"/>
            </p:cNvSpPr>
            <p:nvPr/>
          </p:nvSpPr>
          <p:spPr bwMode="auto">
            <a:xfrm>
              <a:off x="339730" y="1046562"/>
              <a:ext cx="1476375" cy="318849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914400"/>
              <a:endParaRPr lang="en-US" dirty="0">
                <a:solidFill>
                  <a:srgbClr val="4178BE"/>
                </a:solidFill>
              </a:endParaRPr>
            </a:p>
          </p:txBody>
        </p:sp>
        <p:sp>
          <p:nvSpPr>
            <p:cNvPr id="32777" name="Rectangle 11"/>
            <p:cNvSpPr>
              <a:spLocks noChangeArrowheads="1"/>
            </p:cNvSpPr>
            <p:nvPr/>
          </p:nvSpPr>
          <p:spPr bwMode="auto">
            <a:xfrm>
              <a:off x="339725" y="1683544"/>
              <a:ext cx="1481138" cy="2647950"/>
            </a:xfrm>
            <a:prstGeom prst="rect">
              <a:avLst/>
            </a:prstGeom>
            <a:solidFill>
              <a:srgbClr val="1D9E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914400"/>
              <a:endParaRPr lang="en-US" dirty="0">
                <a:solidFill>
                  <a:srgbClr val="4178BE"/>
                </a:solidFill>
              </a:endParaRPr>
            </a:p>
          </p:txBody>
        </p:sp>
        <p:sp>
          <p:nvSpPr>
            <p:cNvPr id="32778" name="Text Box 7"/>
            <p:cNvSpPr txBox="1">
              <a:spLocks noChangeArrowheads="1"/>
            </p:cNvSpPr>
            <p:nvPr/>
          </p:nvSpPr>
          <p:spPr bwMode="auto">
            <a:xfrm>
              <a:off x="339725" y="2041696"/>
              <a:ext cx="1460500" cy="1722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defTabSz="914400">
                <a:spcBef>
                  <a:spcPct val="50000"/>
                </a:spcBef>
              </a:pPr>
              <a:r>
                <a:rPr lang="en-US" sz="1600" dirty="0">
                  <a:solidFill>
                    <a:schemeClr val="tx2"/>
                  </a:solidFill>
                  <a:latin typeface="Helvetica Neue Light" charset="0"/>
                  <a:cs typeface="Helvetica Neue Light" charset="0"/>
                </a:rPr>
                <a:t>Speed application development</a:t>
              </a:r>
            </a:p>
            <a:p>
              <a:pPr algn="ctr" defTabSz="914400">
                <a:spcBef>
                  <a:spcPct val="50000"/>
                </a:spcBef>
              </a:pPr>
              <a:endParaRPr lang="en-US" sz="1200" dirty="0">
                <a:solidFill>
                  <a:schemeClr val="bg2"/>
                </a:solidFill>
                <a:latin typeface="Helvetica Neue Light" charset="0"/>
                <a:cs typeface="Helvetica Neue Light" charset="0"/>
              </a:endParaRPr>
            </a:p>
            <a:p>
              <a:pPr algn="ctr" defTabSz="914400">
                <a:spcBef>
                  <a:spcPct val="50000"/>
                </a:spcBef>
              </a:pPr>
              <a:r>
                <a:rPr lang="en-US" sz="1600" dirty="0">
                  <a:solidFill>
                    <a:schemeClr val="bg2"/>
                  </a:solidFill>
                  <a:latin typeface="Helvetica Neue Light" charset="0"/>
                  <a:cs typeface="Helvetica Neue Light" charset="0"/>
                </a:rPr>
                <a:t>Via </a:t>
              </a:r>
              <a:r>
                <a:rPr lang="en-US" sz="1600" dirty="0" smtClean="0">
                  <a:solidFill>
                    <a:schemeClr val="bg2"/>
                  </a:solidFill>
                  <a:latin typeface="Helvetica Neue Light" charset="0"/>
                  <a:cs typeface="Helvetica Neue Light" charset="0"/>
                </a:rPr>
                <a:t>self </a:t>
              </a:r>
              <a:r>
                <a:rPr lang="en-US" sz="1600" dirty="0">
                  <a:solidFill>
                    <a:schemeClr val="bg2"/>
                  </a:solidFill>
                  <a:latin typeface="Helvetica Neue Light" charset="0"/>
                  <a:cs typeface="Helvetica Neue Light" charset="0"/>
                </a:rPr>
                <a:t>service library of reusable APIs</a:t>
              </a:r>
            </a:p>
          </p:txBody>
        </p:sp>
        <p:sp>
          <p:nvSpPr>
            <p:cNvPr id="32779" name="Oval 17"/>
            <p:cNvSpPr>
              <a:spLocks noChangeArrowheads="1"/>
            </p:cNvSpPr>
            <p:nvPr/>
          </p:nvSpPr>
          <p:spPr bwMode="auto">
            <a:xfrm>
              <a:off x="530230" y="1248966"/>
              <a:ext cx="1095375" cy="85367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914400"/>
              <a:endParaRPr lang="en-US" dirty="0">
                <a:solidFill>
                  <a:srgbClr val="4178BE"/>
                </a:solidFill>
              </a:endParaRPr>
            </a:p>
          </p:txBody>
        </p:sp>
        <p:sp>
          <p:nvSpPr>
            <p:cNvPr id="122893" name="Oval 13"/>
            <p:cNvSpPr>
              <a:spLocks noChangeArrowheads="1"/>
            </p:cNvSpPr>
            <p:nvPr/>
          </p:nvSpPr>
          <p:spPr bwMode="auto">
            <a:xfrm>
              <a:off x="700035" y="1376642"/>
              <a:ext cx="736337" cy="572879"/>
            </a:xfrm>
            <a:prstGeom prst="ellipse">
              <a:avLst/>
            </a:prstGeom>
            <a:solidFill>
              <a:srgbClr val="1D9EFF"/>
            </a:solidFill>
            <a:ln w="9525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defTabSz="914400">
                <a:defRPr/>
              </a:pPr>
              <a:endParaRPr lang="en-US" dirty="0">
                <a:solidFill>
                  <a:srgbClr val="4178B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781" name="WordArt 19"/>
            <p:cNvSpPr>
              <a:spLocks noChangeArrowheads="1" noChangeShapeType="1" noTextEdit="1"/>
            </p:cNvSpPr>
            <p:nvPr/>
          </p:nvSpPr>
          <p:spPr bwMode="auto">
            <a:xfrm>
              <a:off x="950913" y="1520429"/>
              <a:ext cx="157162" cy="244078"/>
            </a:xfrm>
            <a:prstGeom prst="rect">
              <a:avLst/>
            </a:prstGeom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b="1" kern="10" dirty="0">
                  <a:solidFill>
                    <a:schemeClr val="bg1"/>
                  </a:solidFill>
                  <a:latin typeface="Arial"/>
                  <a:ea typeface="Arial"/>
                  <a:cs typeface="Arial"/>
                </a:rPr>
                <a:t>1</a:t>
              </a:r>
            </a:p>
          </p:txBody>
        </p:sp>
        <p:grpSp>
          <p:nvGrpSpPr>
            <p:cNvPr id="32782" name="Group 120"/>
            <p:cNvGrpSpPr>
              <a:grpSpLocks/>
            </p:cNvGrpSpPr>
            <p:nvPr/>
          </p:nvGrpSpPr>
          <p:grpSpPr bwMode="auto">
            <a:xfrm>
              <a:off x="685805" y="3768328"/>
              <a:ext cx="677863" cy="452438"/>
              <a:chOff x="2089" y="1369"/>
              <a:chExt cx="1469" cy="1307"/>
            </a:xfrm>
          </p:grpSpPr>
          <p:sp>
            <p:nvSpPr>
              <p:cNvPr id="32783" name="Freeform 121"/>
              <p:cNvSpPr>
                <a:spLocks/>
              </p:cNvSpPr>
              <p:nvPr/>
            </p:nvSpPr>
            <p:spPr bwMode="auto">
              <a:xfrm>
                <a:off x="2089" y="1369"/>
                <a:ext cx="1469" cy="1288"/>
              </a:xfrm>
              <a:custGeom>
                <a:avLst/>
                <a:gdLst>
                  <a:gd name="T0" fmla="*/ 0 w 11748"/>
                  <a:gd name="T1" fmla="*/ 0 h 10302"/>
                  <a:gd name="T2" fmla="*/ 0 w 11748"/>
                  <a:gd name="T3" fmla="*/ 0 h 10302"/>
                  <a:gd name="T4" fmla="*/ 0 w 11748"/>
                  <a:gd name="T5" fmla="*/ 0 h 10302"/>
                  <a:gd name="T6" fmla="*/ 0 w 11748"/>
                  <a:gd name="T7" fmla="*/ 0 h 10302"/>
                  <a:gd name="T8" fmla="*/ 0 w 11748"/>
                  <a:gd name="T9" fmla="*/ 0 h 10302"/>
                  <a:gd name="T10" fmla="*/ 0 w 11748"/>
                  <a:gd name="T11" fmla="*/ 0 h 10302"/>
                  <a:gd name="T12" fmla="*/ 0 w 11748"/>
                  <a:gd name="T13" fmla="*/ 0 h 10302"/>
                  <a:gd name="T14" fmla="*/ 0 w 11748"/>
                  <a:gd name="T15" fmla="*/ 0 h 10302"/>
                  <a:gd name="T16" fmla="*/ 0 w 11748"/>
                  <a:gd name="T17" fmla="*/ 0 h 10302"/>
                  <a:gd name="T18" fmla="*/ 0 w 11748"/>
                  <a:gd name="T19" fmla="*/ 0 h 10302"/>
                  <a:gd name="T20" fmla="*/ 0 w 11748"/>
                  <a:gd name="T21" fmla="*/ 0 h 10302"/>
                  <a:gd name="T22" fmla="*/ 0 w 11748"/>
                  <a:gd name="T23" fmla="*/ 0 h 10302"/>
                  <a:gd name="T24" fmla="*/ 0 w 11748"/>
                  <a:gd name="T25" fmla="*/ 0 h 10302"/>
                  <a:gd name="T26" fmla="*/ 0 w 11748"/>
                  <a:gd name="T27" fmla="*/ 0 h 10302"/>
                  <a:gd name="T28" fmla="*/ 0 w 11748"/>
                  <a:gd name="T29" fmla="*/ 0 h 10302"/>
                  <a:gd name="T30" fmla="*/ 0 w 11748"/>
                  <a:gd name="T31" fmla="*/ 0 h 10302"/>
                  <a:gd name="T32" fmla="*/ 0 w 11748"/>
                  <a:gd name="T33" fmla="*/ 0 h 10302"/>
                  <a:gd name="T34" fmla="*/ 0 w 11748"/>
                  <a:gd name="T35" fmla="*/ 0 h 10302"/>
                  <a:gd name="T36" fmla="*/ 0 w 11748"/>
                  <a:gd name="T37" fmla="*/ 0 h 10302"/>
                  <a:gd name="T38" fmla="*/ 0 w 11748"/>
                  <a:gd name="T39" fmla="*/ 0 h 10302"/>
                  <a:gd name="T40" fmla="*/ 0 w 11748"/>
                  <a:gd name="T41" fmla="*/ 0 h 10302"/>
                  <a:gd name="T42" fmla="*/ 0 w 11748"/>
                  <a:gd name="T43" fmla="*/ 0 h 10302"/>
                  <a:gd name="T44" fmla="*/ 0 w 11748"/>
                  <a:gd name="T45" fmla="*/ 0 h 10302"/>
                  <a:gd name="T46" fmla="*/ 0 w 11748"/>
                  <a:gd name="T47" fmla="*/ 0 h 10302"/>
                  <a:gd name="T48" fmla="*/ 0 w 11748"/>
                  <a:gd name="T49" fmla="*/ 0 h 10302"/>
                  <a:gd name="T50" fmla="*/ 0 w 11748"/>
                  <a:gd name="T51" fmla="*/ 0 h 10302"/>
                  <a:gd name="T52" fmla="*/ 0 w 11748"/>
                  <a:gd name="T53" fmla="*/ 0 h 10302"/>
                  <a:gd name="T54" fmla="*/ 0 w 11748"/>
                  <a:gd name="T55" fmla="*/ 0 h 10302"/>
                  <a:gd name="T56" fmla="*/ 0 w 11748"/>
                  <a:gd name="T57" fmla="*/ 0 h 10302"/>
                  <a:gd name="T58" fmla="*/ 0 w 11748"/>
                  <a:gd name="T59" fmla="*/ 0 h 10302"/>
                  <a:gd name="T60" fmla="*/ 0 w 11748"/>
                  <a:gd name="T61" fmla="*/ 0 h 10302"/>
                  <a:gd name="T62" fmla="*/ 0 w 11748"/>
                  <a:gd name="T63" fmla="*/ 0 h 10302"/>
                  <a:gd name="T64" fmla="*/ 0 w 11748"/>
                  <a:gd name="T65" fmla="*/ 0 h 10302"/>
                  <a:gd name="T66" fmla="*/ 0 w 11748"/>
                  <a:gd name="T67" fmla="*/ 0 h 10302"/>
                  <a:gd name="T68" fmla="*/ 0 w 11748"/>
                  <a:gd name="T69" fmla="*/ 0 h 10302"/>
                  <a:gd name="T70" fmla="*/ 0 w 11748"/>
                  <a:gd name="T71" fmla="*/ 0 h 10302"/>
                  <a:gd name="T72" fmla="*/ 0 w 11748"/>
                  <a:gd name="T73" fmla="*/ 0 h 10302"/>
                  <a:gd name="T74" fmla="*/ 0 w 11748"/>
                  <a:gd name="T75" fmla="*/ 0 h 10302"/>
                  <a:gd name="T76" fmla="*/ 0 w 11748"/>
                  <a:gd name="T77" fmla="*/ 0 h 10302"/>
                  <a:gd name="T78" fmla="*/ 0 w 11748"/>
                  <a:gd name="T79" fmla="*/ 0 h 10302"/>
                  <a:gd name="T80" fmla="*/ 0 w 11748"/>
                  <a:gd name="T81" fmla="*/ 0 h 10302"/>
                  <a:gd name="T82" fmla="*/ 0 w 11748"/>
                  <a:gd name="T83" fmla="*/ 0 h 10302"/>
                  <a:gd name="T84" fmla="*/ 0 w 11748"/>
                  <a:gd name="T85" fmla="*/ 0 h 10302"/>
                  <a:gd name="T86" fmla="*/ 0 w 11748"/>
                  <a:gd name="T87" fmla="*/ 0 h 10302"/>
                  <a:gd name="T88" fmla="*/ 0 w 11748"/>
                  <a:gd name="T89" fmla="*/ 0 h 10302"/>
                  <a:gd name="T90" fmla="*/ 0 w 11748"/>
                  <a:gd name="T91" fmla="*/ 0 h 10302"/>
                  <a:gd name="T92" fmla="*/ 0 w 11748"/>
                  <a:gd name="T93" fmla="*/ 0 h 10302"/>
                  <a:gd name="T94" fmla="*/ 0 w 11748"/>
                  <a:gd name="T95" fmla="*/ 0 h 10302"/>
                  <a:gd name="T96" fmla="*/ 0 w 11748"/>
                  <a:gd name="T97" fmla="*/ 0 h 10302"/>
                  <a:gd name="T98" fmla="*/ 0 w 11748"/>
                  <a:gd name="T99" fmla="*/ 0 h 10302"/>
                  <a:gd name="T100" fmla="*/ 0 w 11748"/>
                  <a:gd name="T101" fmla="*/ 0 h 10302"/>
                  <a:gd name="T102" fmla="*/ 0 w 11748"/>
                  <a:gd name="T103" fmla="*/ 0 h 10302"/>
                  <a:gd name="T104" fmla="*/ 0 w 11748"/>
                  <a:gd name="T105" fmla="*/ 0 h 10302"/>
                  <a:gd name="T106" fmla="*/ 0 w 11748"/>
                  <a:gd name="T107" fmla="*/ 0 h 10302"/>
                  <a:gd name="T108" fmla="*/ 0 w 11748"/>
                  <a:gd name="T109" fmla="*/ 0 h 10302"/>
                  <a:gd name="T110" fmla="*/ 0 w 11748"/>
                  <a:gd name="T111" fmla="*/ 0 h 10302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11748"/>
                  <a:gd name="T169" fmla="*/ 0 h 10302"/>
                  <a:gd name="T170" fmla="*/ 11748 w 11748"/>
                  <a:gd name="T171" fmla="*/ 10302 h 10302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11748" h="10302">
                    <a:moveTo>
                      <a:pt x="1411" y="10302"/>
                    </a:moveTo>
                    <a:lnTo>
                      <a:pt x="1327" y="10195"/>
                    </a:lnTo>
                    <a:lnTo>
                      <a:pt x="1245" y="10088"/>
                    </a:lnTo>
                    <a:lnTo>
                      <a:pt x="1165" y="9978"/>
                    </a:lnTo>
                    <a:lnTo>
                      <a:pt x="1089" y="9868"/>
                    </a:lnTo>
                    <a:lnTo>
                      <a:pt x="1015" y="9755"/>
                    </a:lnTo>
                    <a:lnTo>
                      <a:pt x="942" y="9642"/>
                    </a:lnTo>
                    <a:lnTo>
                      <a:pt x="873" y="9526"/>
                    </a:lnTo>
                    <a:lnTo>
                      <a:pt x="806" y="9410"/>
                    </a:lnTo>
                    <a:lnTo>
                      <a:pt x="741" y="9292"/>
                    </a:lnTo>
                    <a:lnTo>
                      <a:pt x="680" y="9173"/>
                    </a:lnTo>
                    <a:lnTo>
                      <a:pt x="621" y="9052"/>
                    </a:lnTo>
                    <a:lnTo>
                      <a:pt x="563" y="8931"/>
                    </a:lnTo>
                    <a:lnTo>
                      <a:pt x="510" y="8808"/>
                    </a:lnTo>
                    <a:lnTo>
                      <a:pt x="458" y="8685"/>
                    </a:lnTo>
                    <a:lnTo>
                      <a:pt x="410" y="8560"/>
                    </a:lnTo>
                    <a:lnTo>
                      <a:pt x="363" y="8433"/>
                    </a:lnTo>
                    <a:lnTo>
                      <a:pt x="320" y="8307"/>
                    </a:lnTo>
                    <a:lnTo>
                      <a:pt x="279" y="8179"/>
                    </a:lnTo>
                    <a:lnTo>
                      <a:pt x="241" y="8051"/>
                    </a:lnTo>
                    <a:lnTo>
                      <a:pt x="206" y="7921"/>
                    </a:lnTo>
                    <a:lnTo>
                      <a:pt x="173" y="7792"/>
                    </a:lnTo>
                    <a:lnTo>
                      <a:pt x="143" y="7660"/>
                    </a:lnTo>
                    <a:lnTo>
                      <a:pt x="116" y="7528"/>
                    </a:lnTo>
                    <a:lnTo>
                      <a:pt x="92" y="7397"/>
                    </a:lnTo>
                    <a:lnTo>
                      <a:pt x="70" y="7263"/>
                    </a:lnTo>
                    <a:lnTo>
                      <a:pt x="52" y="7131"/>
                    </a:lnTo>
                    <a:lnTo>
                      <a:pt x="36" y="6996"/>
                    </a:lnTo>
                    <a:lnTo>
                      <a:pt x="23" y="6862"/>
                    </a:lnTo>
                    <a:lnTo>
                      <a:pt x="13" y="6727"/>
                    </a:lnTo>
                    <a:lnTo>
                      <a:pt x="5" y="6592"/>
                    </a:lnTo>
                    <a:lnTo>
                      <a:pt x="1" y="6457"/>
                    </a:lnTo>
                    <a:lnTo>
                      <a:pt x="0" y="6321"/>
                    </a:lnTo>
                    <a:lnTo>
                      <a:pt x="8" y="5997"/>
                    </a:lnTo>
                    <a:lnTo>
                      <a:pt x="32" y="5675"/>
                    </a:lnTo>
                    <a:lnTo>
                      <a:pt x="72" y="5360"/>
                    </a:lnTo>
                    <a:lnTo>
                      <a:pt x="128" y="5048"/>
                    </a:lnTo>
                    <a:lnTo>
                      <a:pt x="199" y="4743"/>
                    </a:lnTo>
                    <a:lnTo>
                      <a:pt x="284" y="4444"/>
                    </a:lnTo>
                    <a:lnTo>
                      <a:pt x="383" y="4149"/>
                    </a:lnTo>
                    <a:lnTo>
                      <a:pt x="497" y="3863"/>
                    </a:lnTo>
                    <a:lnTo>
                      <a:pt x="624" y="3583"/>
                    </a:lnTo>
                    <a:lnTo>
                      <a:pt x="763" y="3311"/>
                    </a:lnTo>
                    <a:lnTo>
                      <a:pt x="916" y="3045"/>
                    </a:lnTo>
                    <a:lnTo>
                      <a:pt x="1081" y="2789"/>
                    </a:lnTo>
                    <a:lnTo>
                      <a:pt x="1258" y="2541"/>
                    </a:lnTo>
                    <a:lnTo>
                      <a:pt x="1446" y="2302"/>
                    </a:lnTo>
                    <a:lnTo>
                      <a:pt x="1644" y="2073"/>
                    </a:lnTo>
                    <a:lnTo>
                      <a:pt x="1854" y="1853"/>
                    </a:lnTo>
                    <a:lnTo>
                      <a:pt x="2074" y="1644"/>
                    </a:lnTo>
                    <a:lnTo>
                      <a:pt x="2303" y="1445"/>
                    </a:lnTo>
                    <a:lnTo>
                      <a:pt x="2542" y="1257"/>
                    </a:lnTo>
                    <a:lnTo>
                      <a:pt x="2790" y="1081"/>
                    </a:lnTo>
                    <a:lnTo>
                      <a:pt x="3047" y="916"/>
                    </a:lnTo>
                    <a:lnTo>
                      <a:pt x="3312" y="763"/>
                    </a:lnTo>
                    <a:lnTo>
                      <a:pt x="3584" y="623"/>
                    </a:lnTo>
                    <a:lnTo>
                      <a:pt x="3865" y="497"/>
                    </a:lnTo>
                    <a:lnTo>
                      <a:pt x="4151" y="383"/>
                    </a:lnTo>
                    <a:lnTo>
                      <a:pt x="4446" y="284"/>
                    </a:lnTo>
                    <a:lnTo>
                      <a:pt x="4745" y="199"/>
                    </a:lnTo>
                    <a:lnTo>
                      <a:pt x="5051" y="128"/>
                    </a:lnTo>
                    <a:lnTo>
                      <a:pt x="5362" y="72"/>
                    </a:lnTo>
                    <a:lnTo>
                      <a:pt x="5678" y="32"/>
                    </a:lnTo>
                    <a:lnTo>
                      <a:pt x="5999" y="8"/>
                    </a:lnTo>
                    <a:lnTo>
                      <a:pt x="6324" y="0"/>
                    </a:lnTo>
                    <a:lnTo>
                      <a:pt x="6430" y="1"/>
                    </a:lnTo>
                    <a:lnTo>
                      <a:pt x="6536" y="3"/>
                    </a:lnTo>
                    <a:lnTo>
                      <a:pt x="6642" y="8"/>
                    </a:lnTo>
                    <a:lnTo>
                      <a:pt x="6746" y="14"/>
                    </a:lnTo>
                    <a:lnTo>
                      <a:pt x="6852" y="22"/>
                    </a:lnTo>
                    <a:lnTo>
                      <a:pt x="6956" y="31"/>
                    </a:lnTo>
                    <a:lnTo>
                      <a:pt x="7062" y="42"/>
                    </a:lnTo>
                    <a:lnTo>
                      <a:pt x="7165" y="55"/>
                    </a:lnTo>
                    <a:lnTo>
                      <a:pt x="7270" y="70"/>
                    </a:lnTo>
                    <a:lnTo>
                      <a:pt x="7373" y="87"/>
                    </a:lnTo>
                    <a:lnTo>
                      <a:pt x="7477" y="105"/>
                    </a:lnTo>
                    <a:lnTo>
                      <a:pt x="7580" y="125"/>
                    </a:lnTo>
                    <a:lnTo>
                      <a:pt x="7683" y="146"/>
                    </a:lnTo>
                    <a:lnTo>
                      <a:pt x="7785" y="169"/>
                    </a:lnTo>
                    <a:lnTo>
                      <a:pt x="7887" y="195"/>
                    </a:lnTo>
                    <a:lnTo>
                      <a:pt x="7988" y="222"/>
                    </a:lnTo>
                    <a:lnTo>
                      <a:pt x="8089" y="250"/>
                    </a:lnTo>
                    <a:lnTo>
                      <a:pt x="8189" y="280"/>
                    </a:lnTo>
                    <a:lnTo>
                      <a:pt x="8289" y="311"/>
                    </a:lnTo>
                    <a:lnTo>
                      <a:pt x="8388" y="344"/>
                    </a:lnTo>
                    <a:lnTo>
                      <a:pt x="8488" y="379"/>
                    </a:lnTo>
                    <a:lnTo>
                      <a:pt x="8585" y="417"/>
                    </a:lnTo>
                    <a:lnTo>
                      <a:pt x="8683" y="455"/>
                    </a:lnTo>
                    <a:lnTo>
                      <a:pt x="8780" y="494"/>
                    </a:lnTo>
                    <a:lnTo>
                      <a:pt x="8877" y="536"/>
                    </a:lnTo>
                    <a:lnTo>
                      <a:pt x="8972" y="579"/>
                    </a:lnTo>
                    <a:lnTo>
                      <a:pt x="9067" y="623"/>
                    </a:lnTo>
                    <a:lnTo>
                      <a:pt x="9161" y="670"/>
                    </a:lnTo>
                    <a:lnTo>
                      <a:pt x="9255" y="718"/>
                    </a:lnTo>
                    <a:lnTo>
                      <a:pt x="9348" y="767"/>
                    </a:lnTo>
                    <a:lnTo>
                      <a:pt x="9440" y="818"/>
                    </a:lnTo>
                    <a:lnTo>
                      <a:pt x="9531" y="871"/>
                    </a:lnTo>
                    <a:lnTo>
                      <a:pt x="9615" y="922"/>
                    </a:lnTo>
                    <a:lnTo>
                      <a:pt x="9700" y="974"/>
                    </a:lnTo>
                    <a:lnTo>
                      <a:pt x="9782" y="1027"/>
                    </a:lnTo>
                    <a:lnTo>
                      <a:pt x="9865" y="1083"/>
                    </a:lnTo>
                    <a:lnTo>
                      <a:pt x="9946" y="1138"/>
                    </a:lnTo>
                    <a:lnTo>
                      <a:pt x="10026" y="1195"/>
                    </a:lnTo>
                    <a:lnTo>
                      <a:pt x="10106" y="1253"/>
                    </a:lnTo>
                    <a:lnTo>
                      <a:pt x="10184" y="1314"/>
                    </a:lnTo>
                    <a:lnTo>
                      <a:pt x="10262" y="1374"/>
                    </a:lnTo>
                    <a:lnTo>
                      <a:pt x="10338" y="1436"/>
                    </a:lnTo>
                    <a:lnTo>
                      <a:pt x="10413" y="1499"/>
                    </a:lnTo>
                    <a:lnTo>
                      <a:pt x="10489" y="1564"/>
                    </a:lnTo>
                    <a:lnTo>
                      <a:pt x="10562" y="1629"/>
                    </a:lnTo>
                    <a:lnTo>
                      <a:pt x="10634" y="1695"/>
                    </a:lnTo>
                    <a:lnTo>
                      <a:pt x="10706" y="1763"/>
                    </a:lnTo>
                    <a:lnTo>
                      <a:pt x="10776" y="1832"/>
                    </a:lnTo>
                    <a:lnTo>
                      <a:pt x="10845" y="1901"/>
                    </a:lnTo>
                    <a:lnTo>
                      <a:pt x="10914" y="1973"/>
                    </a:lnTo>
                    <a:lnTo>
                      <a:pt x="10981" y="2044"/>
                    </a:lnTo>
                    <a:lnTo>
                      <a:pt x="11048" y="2117"/>
                    </a:lnTo>
                    <a:lnTo>
                      <a:pt x="11112" y="2190"/>
                    </a:lnTo>
                    <a:lnTo>
                      <a:pt x="11176" y="2266"/>
                    </a:lnTo>
                    <a:lnTo>
                      <a:pt x="11238" y="2342"/>
                    </a:lnTo>
                    <a:lnTo>
                      <a:pt x="11300" y="2419"/>
                    </a:lnTo>
                    <a:lnTo>
                      <a:pt x="11360" y="2497"/>
                    </a:lnTo>
                    <a:lnTo>
                      <a:pt x="11419" y="2575"/>
                    </a:lnTo>
                    <a:lnTo>
                      <a:pt x="11477" y="2656"/>
                    </a:lnTo>
                    <a:lnTo>
                      <a:pt x="11534" y="2736"/>
                    </a:lnTo>
                    <a:lnTo>
                      <a:pt x="11589" y="2817"/>
                    </a:lnTo>
                    <a:lnTo>
                      <a:pt x="11643" y="2900"/>
                    </a:lnTo>
                    <a:lnTo>
                      <a:pt x="11696" y="2983"/>
                    </a:lnTo>
                    <a:lnTo>
                      <a:pt x="11748" y="3067"/>
                    </a:lnTo>
                    <a:lnTo>
                      <a:pt x="10426" y="3830"/>
                    </a:lnTo>
                    <a:lnTo>
                      <a:pt x="10329" y="3688"/>
                    </a:lnTo>
                    <a:lnTo>
                      <a:pt x="10227" y="3551"/>
                    </a:lnTo>
                    <a:lnTo>
                      <a:pt x="10123" y="3417"/>
                    </a:lnTo>
                    <a:lnTo>
                      <a:pt x="10014" y="3286"/>
                    </a:lnTo>
                    <a:lnTo>
                      <a:pt x="9902" y="3160"/>
                    </a:lnTo>
                    <a:lnTo>
                      <a:pt x="9786" y="3037"/>
                    </a:lnTo>
                    <a:lnTo>
                      <a:pt x="9667" y="2919"/>
                    </a:lnTo>
                    <a:lnTo>
                      <a:pt x="9544" y="2804"/>
                    </a:lnTo>
                    <a:lnTo>
                      <a:pt x="9418" y="2694"/>
                    </a:lnTo>
                    <a:lnTo>
                      <a:pt x="9290" y="2587"/>
                    </a:lnTo>
                    <a:lnTo>
                      <a:pt x="9158" y="2485"/>
                    </a:lnTo>
                    <a:lnTo>
                      <a:pt x="9023" y="2387"/>
                    </a:lnTo>
                    <a:lnTo>
                      <a:pt x="8886" y="2293"/>
                    </a:lnTo>
                    <a:lnTo>
                      <a:pt x="8746" y="2204"/>
                    </a:lnTo>
                    <a:lnTo>
                      <a:pt x="8603" y="2118"/>
                    </a:lnTo>
                    <a:lnTo>
                      <a:pt x="8459" y="2038"/>
                    </a:lnTo>
                    <a:lnTo>
                      <a:pt x="8311" y="1961"/>
                    </a:lnTo>
                    <a:lnTo>
                      <a:pt x="8161" y="1890"/>
                    </a:lnTo>
                    <a:lnTo>
                      <a:pt x="8008" y="1823"/>
                    </a:lnTo>
                    <a:lnTo>
                      <a:pt x="7855" y="1761"/>
                    </a:lnTo>
                    <a:lnTo>
                      <a:pt x="7698" y="1703"/>
                    </a:lnTo>
                    <a:lnTo>
                      <a:pt x="7540" y="1650"/>
                    </a:lnTo>
                    <a:lnTo>
                      <a:pt x="7380" y="1602"/>
                    </a:lnTo>
                    <a:lnTo>
                      <a:pt x="7218" y="1559"/>
                    </a:lnTo>
                    <a:lnTo>
                      <a:pt x="7055" y="1519"/>
                    </a:lnTo>
                    <a:lnTo>
                      <a:pt x="6890" y="1486"/>
                    </a:lnTo>
                    <a:lnTo>
                      <a:pt x="6724" y="1458"/>
                    </a:lnTo>
                    <a:lnTo>
                      <a:pt x="6556" y="1434"/>
                    </a:lnTo>
                    <a:lnTo>
                      <a:pt x="6387" y="1416"/>
                    </a:lnTo>
                    <a:lnTo>
                      <a:pt x="6217" y="1403"/>
                    </a:lnTo>
                    <a:lnTo>
                      <a:pt x="6046" y="1395"/>
                    </a:lnTo>
                    <a:lnTo>
                      <a:pt x="5874" y="1392"/>
                    </a:lnTo>
                    <a:lnTo>
                      <a:pt x="5593" y="1399"/>
                    </a:lnTo>
                    <a:lnTo>
                      <a:pt x="5316" y="1420"/>
                    </a:lnTo>
                    <a:lnTo>
                      <a:pt x="5043" y="1455"/>
                    </a:lnTo>
                    <a:lnTo>
                      <a:pt x="4773" y="1503"/>
                    </a:lnTo>
                    <a:lnTo>
                      <a:pt x="4509" y="1565"/>
                    </a:lnTo>
                    <a:lnTo>
                      <a:pt x="4250" y="1638"/>
                    </a:lnTo>
                    <a:lnTo>
                      <a:pt x="3996" y="1724"/>
                    </a:lnTo>
                    <a:lnTo>
                      <a:pt x="3748" y="1823"/>
                    </a:lnTo>
                    <a:lnTo>
                      <a:pt x="3506" y="1932"/>
                    </a:lnTo>
                    <a:lnTo>
                      <a:pt x="3270" y="2053"/>
                    </a:lnTo>
                    <a:lnTo>
                      <a:pt x="3041" y="2184"/>
                    </a:lnTo>
                    <a:lnTo>
                      <a:pt x="2820" y="2327"/>
                    </a:lnTo>
                    <a:lnTo>
                      <a:pt x="2604" y="2480"/>
                    </a:lnTo>
                    <a:lnTo>
                      <a:pt x="2398" y="2642"/>
                    </a:lnTo>
                    <a:lnTo>
                      <a:pt x="2199" y="2813"/>
                    </a:lnTo>
                    <a:lnTo>
                      <a:pt x="2010" y="2994"/>
                    </a:lnTo>
                    <a:lnTo>
                      <a:pt x="1829" y="3185"/>
                    </a:lnTo>
                    <a:lnTo>
                      <a:pt x="1657" y="3383"/>
                    </a:lnTo>
                    <a:lnTo>
                      <a:pt x="1494" y="3590"/>
                    </a:lnTo>
                    <a:lnTo>
                      <a:pt x="1341" y="3804"/>
                    </a:lnTo>
                    <a:lnTo>
                      <a:pt x="1200" y="4026"/>
                    </a:lnTo>
                    <a:lnTo>
                      <a:pt x="1068" y="4254"/>
                    </a:lnTo>
                    <a:lnTo>
                      <a:pt x="946" y="4490"/>
                    </a:lnTo>
                    <a:lnTo>
                      <a:pt x="837" y="4732"/>
                    </a:lnTo>
                    <a:lnTo>
                      <a:pt x="739" y="4980"/>
                    </a:lnTo>
                    <a:lnTo>
                      <a:pt x="653" y="5233"/>
                    </a:lnTo>
                    <a:lnTo>
                      <a:pt x="579" y="5492"/>
                    </a:lnTo>
                    <a:lnTo>
                      <a:pt x="518" y="5756"/>
                    </a:lnTo>
                    <a:lnTo>
                      <a:pt x="470" y="6026"/>
                    </a:lnTo>
                    <a:lnTo>
                      <a:pt x="435" y="6299"/>
                    </a:lnTo>
                    <a:lnTo>
                      <a:pt x="414" y="6576"/>
                    </a:lnTo>
                    <a:lnTo>
                      <a:pt x="407" y="6856"/>
                    </a:lnTo>
                    <a:lnTo>
                      <a:pt x="408" y="6971"/>
                    </a:lnTo>
                    <a:lnTo>
                      <a:pt x="412" y="7085"/>
                    </a:lnTo>
                    <a:lnTo>
                      <a:pt x="417" y="7198"/>
                    </a:lnTo>
                    <a:lnTo>
                      <a:pt x="425" y="7311"/>
                    </a:lnTo>
                    <a:lnTo>
                      <a:pt x="436" y="7424"/>
                    </a:lnTo>
                    <a:lnTo>
                      <a:pt x="448" y="7535"/>
                    </a:lnTo>
                    <a:lnTo>
                      <a:pt x="463" y="7647"/>
                    </a:lnTo>
                    <a:lnTo>
                      <a:pt x="480" y="7757"/>
                    </a:lnTo>
                    <a:lnTo>
                      <a:pt x="499" y="7868"/>
                    </a:lnTo>
                    <a:lnTo>
                      <a:pt x="520" y="7977"/>
                    </a:lnTo>
                    <a:lnTo>
                      <a:pt x="544" y="8087"/>
                    </a:lnTo>
                    <a:lnTo>
                      <a:pt x="570" y="8194"/>
                    </a:lnTo>
                    <a:lnTo>
                      <a:pt x="599" y="8303"/>
                    </a:lnTo>
                    <a:lnTo>
                      <a:pt x="629" y="8409"/>
                    </a:lnTo>
                    <a:lnTo>
                      <a:pt x="661" y="8516"/>
                    </a:lnTo>
                    <a:lnTo>
                      <a:pt x="696" y="8621"/>
                    </a:lnTo>
                    <a:lnTo>
                      <a:pt x="733" y="8726"/>
                    </a:lnTo>
                    <a:lnTo>
                      <a:pt x="771" y="8830"/>
                    </a:lnTo>
                    <a:lnTo>
                      <a:pt x="813" y="8933"/>
                    </a:lnTo>
                    <a:lnTo>
                      <a:pt x="857" y="9035"/>
                    </a:lnTo>
                    <a:lnTo>
                      <a:pt x="902" y="9137"/>
                    </a:lnTo>
                    <a:lnTo>
                      <a:pt x="949" y="9237"/>
                    </a:lnTo>
                    <a:lnTo>
                      <a:pt x="1000" y="9338"/>
                    </a:lnTo>
                    <a:lnTo>
                      <a:pt x="1052" y="9436"/>
                    </a:lnTo>
                    <a:lnTo>
                      <a:pt x="1105" y="9534"/>
                    </a:lnTo>
                    <a:lnTo>
                      <a:pt x="1161" y="9631"/>
                    </a:lnTo>
                    <a:lnTo>
                      <a:pt x="1220" y="9727"/>
                    </a:lnTo>
                    <a:lnTo>
                      <a:pt x="1280" y="9822"/>
                    </a:lnTo>
                    <a:lnTo>
                      <a:pt x="1343" y="9916"/>
                    </a:lnTo>
                    <a:lnTo>
                      <a:pt x="1408" y="10009"/>
                    </a:lnTo>
                    <a:lnTo>
                      <a:pt x="1474" y="10101"/>
                    </a:lnTo>
                    <a:lnTo>
                      <a:pt x="1542" y="10191"/>
                    </a:lnTo>
                    <a:lnTo>
                      <a:pt x="1411" y="103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2784" name="Freeform 122"/>
              <p:cNvSpPr>
                <a:spLocks/>
              </p:cNvSpPr>
              <p:nvPr/>
            </p:nvSpPr>
            <p:spPr bwMode="auto">
              <a:xfrm>
                <a:off x="2264" y="2643"/>
                <a:ext cx="37" cy="33"/>
              </a:xfrm>
              <a:custGeom>
                <a:avLst/>
                <a:gdLst>
                  <a:gd name="T0" fmla="*/ 0 w 294"/>
                  <a:gd name="T1" fmla="*/ 0 h 263"/>
                  <a:gd name="T2" fmla="*/ 0 w 294"/>
                  <a:gd name="T3" fmla="*/ 0 h 263"/>
                  <a:gd name="T4" fmla="*/ 0 w 294"/>
                  <a:gd name="T5" fmla="*/ 0 h 263"/>
                  <a:gd name="T6" fmla="*/ 0 w 294"/>
                  <a:gd name="T7" fmla="*/ 0 h 263"/>
                  <a:gd name="T8" fmla="*/ 0 w 294"/>
                  <a:gd name="T9" fmla="*/ 0 h 2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4"/>
                  <a:gd name="T16" fmla="*/ 0 h 263"/>
                  <a:gd name="T17" fmla="*/ 294 w 294"/>
                  <a:gd name="T18" fmla="*/ 263 h 2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4" h="263">
                    <a:moveTo>
                      <a:pt x="14" y="111"/>
                    </a:moveTo>
                    <a:lnTo>
                      <a:pt x="0" y="263"/>
                    </a:lnTo>
                    <a:lnTo>
                      <a:pt x="294" y="15"/>
                    </a:lnTo>
                    <a:lnTo>
                      <a:pt x="145" y="0"/>
                    </a:lnTo>
                    <a:lnTo>
                      <a:pt x="14" y="1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2785" name="Freeform 123"/>
              <p:cNvSpPr>
                <a:spLocks/>
              </p:cNvSpPr>
              <p:nvPr/>
            </p:nvSpPr>
            <p:spPr bwMode="auto">
              <a:xfrm>
                <a:off x="2853" y="1688"/>
                <a:ext cx="697" cy="499"/>
              </a:xfrm>
              <a:custGeom>
                <a:avLst/>
                <a:gdLst>
                  <a:gd name="T0" fmla="*/ 0 w 5580"/>
                  <a:gd name="T1" fmla="*/ 0 h 3990"/>
                  <a:gd name="T2" fmla="*/ 0 w 5580"/>
                  <a:gd name="T3" fmla="*/ 0 h 3990"/>
                  <a:gd name="T4" fmla="*/ 0 w 5580"/>
                  <a:gd name="T5" fmla="*/ 0 h 3990"/>
                  <a:gd name="T6" fmla="*/ 0 w 5580"/>
                  <a:gd name="T7" fmla="*/ 0 h 3990"/>
                  <a:gd name="T8" fmla="*/ 0 w 5580"/>
                  <a:gd name="T9" fmla="*/ 0 h 3990"/>
                  <a:gd name="T10" fmla="*/ 0 w 5580"/>
                  <a:gd name="T11" fmla="*/ 0 h 3990"/>
                  <a:gd name="T12" fmla="*/ 0 w 5580"/>
                  <a:gd name="T13" fmla="*/ 0 h 3990"/>
                  <a:gd name="T14" fmla="*/ 0 w 5580"/>
                  <a:gd name="T15" fmla="*/ 0 h 3990"/>
                  <a:gd name="T16" fmla="*/ 0 w 5580"/>
                  <a:gd name="T17" fmla="*/ 0 h 3990"/>
                  <a:gd name="T18" fmla="*/ 0 w 5580"/>
                  <a:gd name="T19" fmla="*/ 0 h 3990"/>
                  <a:gd name="T20" fmla="*/ 0 w 5580"/>
                  <a:gd name="T21" fmla="*/ 0 h 3990"/>
                  <a:gd name="T22" fmla="*/ 0 w 5580"/>
                  <a:gd name="T23" fmla="*/ 0 h 3990"/>
                  <a:gd name="T24" fmla="*/ 0 w 5580"/>
                  <a:gd name="T25" fmla="*/ 0 h 3990"/>
                  <a:gd name="T26" fmla="*/ 0 w 5580"/>
                  <a:gd name="T27" fmla="*/ 0 h 3990"/>
                  <a:gd name="T28" fmla="*/ 0 w 5580"/>
                  <a:gd name="T29" fmla="*/ 0 h 3990"/>
                  <a:gd name="T30" fmla="*/ 0 w 5580"/>
                  <a:gd name="T31" fmla="*/ 0 h 3990"/>
                  <a:gd name="T32" fmla="*/ 0 w 5580"/>
                  <a:gd name="T33" fmla="*/ 0 h 3990"/>
                  <a:gd name="T34" fmla="*/ 0 w 5580"/>
                  <a:gd name="T35" fmla="*/ 0 h 3990"/>
                  <a:gd name="T36" fmla="*/ 0 w 5580"/>
                  <a:gd name="T37" fmla="*/ 0 h 3990"/>
                  <a:gd name="T38" fmla="*/ 0 w 5580"/>
                  <a:gd name="T39" fmla="*/ 0 h 3990"/>
                  <a:gd name="T40" fmla="*/ 0 w 5580"/>
                  <a:gd name="T41" fmla="*/ 0 h 3990"/>
                  <a:gd name="T42" fmla="*/ 0 w 5580"/>
                  <a:gd name="T43" fmla="*/ 0 h 3990"/>
                  <a:gd name="T44" fmla="*/ 0 w 5580"/>
                  <a:gd name="T45" fmla="*/ 0 h 3990"/>
                  <a:gd name="T46" fmla="*/ 0 w 5580"/>
                  <a:gd name="T47" fmla="*/ 0 h 3990"/>
                  <a:gd name="T48" fmla="*/ 0 w 5580"/>
                  <a:gd name="T49" fmla="*/ 0 h 3990"/>
                  <a:gd name="T50" fmla="*/ 0 w 5580"/>
                  <a:gd name="T51" fmla="*/ 0 h 3990"/>
                  <a:gd name="T52" fmla="*/ 0 w 5580"/>
                  <a:gd name="T53" fmla="*/ 0 h 3990"/>
                  <a:gd name="T54" fmla="*/ 0 w 5580"/>
                  <a:gd name="T55" fmla="*/ 0 h 3990"/>
                  <a:gd name="T56" fmla="*/ 0 w 5580"/>
                  <a:gd name="T57" fmla="*/ 0 h 3990"/>
                  <a:gd name="T58" fmla="*/ 0 w 5580"/>
                  <a:gd name="T59" fmla="*/ 0 h 3990"/>
                  <a:gd name="T60" fmla="*/ 0 w 5580"/>
                  <a:gd name="T61" fmla="*/ 0 h 3990"/>
                  <a:gd name="T62" fmla="*/ 0 w 5580"/>
                  <a:gd name="T63" fmla="*/ 0 h 3990"/>
                  <a:gd name="T64" fmla="*/ 0 w 5580"/>
                  <a:gd name="T65" fmla="*/ 0 h 3990"/>
                  <a:gd name="T66" fmla="*/ 0 w 5580"/>
                  <a:gd name="T67" fmla="*/ 0 h 3990"/>
                  <a:gd name="T68" fmla="*/ 0 w 5580"/>
                  <a:gd name="T69" fmla="*/ 0 h 3990"/>
                  <a:gd name="T70" fmla="*/ 0 w 5580"/>
                  <a:gd name="T71" fmla="*/ 0 h 3990"/>
                  <a:gd name="T72" fmla="*/ 0 w 5580"/>
                  <a:gd name="T73" fmla="*/ 0 h 3990"/>
                  <a:gd name="T74" fmla="*/ 0 w 5580"/>
                  <a:gd name="T75" fmla="*/ 0 h 3990"/>
                  <a:gd name="T76" fmla="*/ 0 w 5580"/>
                  <a:gd name="T77" fmla="*/ 0 h 3990"/>
                  <a:gd name="T78" fmla="*/ 0 w 5580"/>
                  <a:gd name="T79" fmla="*/ 0 h 3990"/>
                  <a:gd name="T80" fmla="*/ 0 w 5580"/>
                  <a:gd name="T81" fmla="*/ 0 h 3990"/>
                  <a:gd name="T82" fmla="*/ 0 w 5580"/>
                  <a:gd name="T83" fmla="*/ 0 h 3990"/>
                  <a:gd name="T84" fmla="*/ 0 w 5580"/>
                  <a:gd name="T85" fmla="*/ 0 h 3990"/>
                  <a:gd name="T86" fmla="*/ 0 w 5580"/>
                  <a:gd name="T87" fmla="*/ 0 h 3990"/>
                  <a:gd name="T88" fmla="*/ 0 w 5580"/>
                  <a:gd name="T89" fmla="*/ 0 h 3990"/>
                  <a:gd name="T90" fmla="*/ 0 w 5580"/>
                  <a:gd name="T91" fmla="*/ 0 h 3990"/>
                  <a:gd name="T92" fmla="*/ 0 w 5580"/>
                  <a:gd name="T93" fmla="*/ 0 h 3990"/>
                  <a:gd name="T94" fmla="*/ 0 w 5580"/>
                  <a:gd name="T95" fmla="*/ 0 h 3990"/>
                  <a:gd name="T96" fmla="*/ 0 w 5580"/>
                  <a:gd name="T97" fmla="*/ 0 h 399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5580"/>
                  <a:gd name="T148" fmla="*/ 0 h 3990"/>
                  <a:gd name="T149" fmla="*/ 5580 w 5580"/>
                  <a:gd name="T150" fmla="*/ 3990 h 3990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5580" h="3990">
                    <a:moveTo>
                      <a:pt x="344" y="3951"/>
                    </a:moveTo>
                    <a:lnTo>
                      <a:pt x="5523" y="239"/>
                    </a:lnTo>
                    <a:lnTo>
                      <a:pt x="5534" y="231"/>
                    </a:lnTo>
                    <a:lnTo>
                      <a:pt x="5543" y="222"/>
                    </a:lnTo>
                    <a:lnTo>
                      <a:pt x="5552" y="212"/>
                    </a:lnTo>
                    <a:lnTo>
                      <a:pt x="5560" y="201"/>
                    </a:lnTo>
                    <a:lnTo>
                      <a:pt x="5566" y="190"/>
                    </a:lnTo>
                    <a:lnTo>
                      <a:pt x="5571" y="179"/>
                    </a:lnTo>
                    <a:lnTo>
                      <a:pt x="5575" y="167"/>
                    </a:lnTo>
                    <a:lnTo>
                      <a:pt x="5578" y="155"/>
                    </a:lnTo>
                    <a:lnTo>
                      <a:pt x="5579" y="142"/>
                    </a:lnTo>
                    <a:lnTo>
                      <a:pt x="5580" y="130"/>
                    </a:lnTo>
                    <a:lnTo>
                      <a:pt x="5579" y="117"/>
                    </a:lnTo>
                    <a:lnTo>
                      <a:pt x="5577" y="105"/>
                    </a:lnTo>
                    <a:lnTo>
                      <a:pt x="5574" y="92"/>
                    </a:lnTo>
                    <a:lnTo>
                      <a:pt x="5569" y="79"/>
                    </a:lnTo>
                    <a:lnTo>
                      <a:pt x="5564" y="68"/>
                    </a:lnTo>
                    <a:lnTo>
                      <a:pt x="5557" y="56"/>
                    </a:lnTo>
                    <a:lnTo>
                      <a:pt x="5548" y="46"/>
                    </a:lnTo>
                    <a:lnTo>
                      <a:pt x="5538" y="36"/>
                    </a:lnTo>
                    <a:lnTo>
                      <a:pt x="5529" y="28"/>
                    </a:lnTo>
                    <a:lnTo>
                      <a:pt x="5518" y="20"/>
                    </a:lnTo>
                    <a:lnTo>
                      <a:pt x="5507" y="14"/>
                    </a:lnTo>
                    <a:lnTo>
                      <a:pt x="5496" y="9"/>
                    </a:lnTo>
                    <a:lnTo>
                      <a:pt x="5484" y="5"/>
                    </a:lnTo>
                    <a:lnTo>
                      <a:pt x="5471" y="2"/>
                    </a:lnTo>
                    <a:lnTo>
                      <a:pt x="5459" y="1"/>
                    </a:lnTo>
                    <a:lnTo>
                      <a:pt x="5446" y="0"/>
                    </a:lnTo>
                    <a:lnTo>
                      <a:pt x="5434" y="1"/>
                    </a:lnTo>
                    <a:lnTo>
                      <a:pt x="5421" y="3"/>
                    </a:lnTo>
                    <a:lnTo>
                      <a:pt x="5409" y="6"/>
                    </a:lnTo>
                    <a:lnTo>
                      <a:pt x="5397" y="11"/>
                    </a:lnTo>
                    <a:lnTo>
                      <a:pt x="5385" y="17"/>
                    </a:lnTo>
                    <a:lnTo>
                      <a:pt x="5374" y="24"/>
                    </a:lnTo>
                    <a:lnTo>
                      <a:pt x="94" y="3591"/>
                    </a:lnTo>
                    <a:lnTo>
                      <a:pt x="85" y="3598"/>
                    </a:lnTo>
                    <a:lnTo>
                      <a:pt x="76" y="3605"/>
                    </a:lnTo>
                    <a:lnTo>
                      <a:pt x="68" y="3613"/>
                    </a:lnTo>
                    <a:lnTo>
                      <a:pt x="60" y="3620"/>
                    </a:lnTo>
                    <a:lnTo>
                      <a:pt x="53" y="3628"/>
                    </a:lnTo>
                    <a:lnTo>
                      <a:pt x="46" y="3637"/>
                    </a:lnTo>
                    <a:lnTo>
                      <a:pt x="40" y="3645"/>
                    </a:lnTo>
                    <a:lnTo>
                      <a:pt x="34" y="3654"/>
                    </a:lnTo>
                    <a:lnTo>
                      <a:pt x="29" y="3664"/>
                    </a:lnTo>
                    <a:lnTo>
                      <a:pt x="24" y="3673"/>
                    </a:lnTo>
                    <a:lnTo>
                      <a:pt x="19" y="3683"/>
                    </a:lnTo>
                    <a:lnTo>
                      <a:pt x="15" y="3693"/>
                    </a:lnTo>
                    <a:lnTo>
                      <a:pt x="12" y="3702"/>
                    </a:lnTo>
                    <a:lnTo>
                      <a:pt x="9" y="3712"/>
                    </a:lnTo>
                    <a:lnTo>
                      <a:pt x="6" y="3722"/>
                    </a:lnTo>
                    <a:lnTo>
                      <a:pt x="4" y="3733"/>
                    </a:lnTo>
                    <a:lnTo>
                      <a:pt x="2" y="3743"/>
                    </a:lnTo>
                    <a:lnTo>
                      <a:pt x="1" y="3753"/>
                    </a:lnTo>
                    <a:lnTo>
                      <a:pt x="1" y="3764"/>
                    </a:lnTo>
                    <a:lnTo>
                      <a:pt x="0" y="3774"/>
                    </a:lnTo>
                    <a:lnTo>
                      <a:pt x="1" y="3785"/>
                    </a:lnTo>
                    <a:lnTo>
                      <a:pt x="2" y="3795"/>
                    </a:lnTo>
                    <a:lnTo>
                      <a:pt x="3" y="3806"/>
                    </a:lnTo>
                    <a:lnTo>
                      <a:pt x="5" y="3816"/>
                    </a:lnTo>
                    <a:lnTo>
                      <a:pt x="8" y="3826"/>
                    </a:lnTo>
                    <a:lnTo>
                      <a:pt x="11" y="3837"/>
                    </a:lnTo>
                    <a:lnTo>
                      <a:pt x="14" y="3847"/>
                    </a:lnTo>
                    <a:lnTo>
                      <a:pt x="18" y="3857"/>
                    </a:lnTo>
                    <a:lnTo>
                      <a:pt x="23" y="3867"/>
                    </a:lnTo>
                    <a:lnTo>
                      <a:pt x="28" y="3876"/>
                    </a:lnTo>
                    <a:lnTo>
                      <a:pt x="33" y="3887"/>
                    </a:lnTo>
                    <a:lnTo>
                      <a:pt x="40" y="3896"/>
                    </a:lnTo>
                    <a:lnTo>
                      <a:pt x="46" y="3905"/>
                    </a:lnTo>
                    <a:lnTo>
                      <a:pt x="53" y="3914"/>
                    </a:lnTo>
                    <a:lnTo>
                      <a:pt x="60" y="3922"/>
                    </a:lnTo>
                    <a:lnTo>
                      <a:pt x="68" y="3930"/>
                    </a:lnTo>
                    <a:lnTo>
                      <a:pt x="76" y="3937"/>
                    </a:lnTo>
                    <a:lnTo>
                      <a:pt x="84" y="3944"/>
                    </a:lnTo>
                    <a:lnTo>
                      <a:pt x="93" y="3950"/>
                    </a:lnTo>
                    <a:lnTo>
                      <a:pt x="102" y="3956"/>
                    </a:lnTo>
                    <a:lnTo>
                      <a:pt x="111" y="3961"/>
                    </a:lnTo>
                    <a:lnTo>
                      <a:pt x="121" y="3966"/>
                    </a:lnTo>
                    <a:lnTo>
                      <a:pt x="131" y="3971"/>
                    </a:lnTo>
                    <a:lnTo>
                      <a:pt x="140" y="3975"/>
                    </a:lnTo>
                    <a:lnTo>
                      <a:pt x="150" y="3978"/>
                    </a:lnTo>
                    <a:lnTo>
                      <a:pt x="160" y="3981"/>
                    </a:lnTo>
                    <a:lnTo>
                      <a:pt x="170" y="3984"/>
                    </a:lnTo>
                    <a:lnTo>
                      <a:pt x="181" y="3986"/>
                    </a:lnTo>
                    <a:lnTo>
                      <a:pt x="191" y="3988"/>
                    </a:lnTo>
                    <a:lnTo>
                      <a:pt x="201" y="3989"/>
                    </a:lnTo>
                    <a:lnTo>
                      <a:pt x="212" y="3989"/>
                    </a:lnTo>
                    <a:lnTo>
                      <a:pt x="222" y="3990"/>
                    </a:lnTo>
                    <a:lnTo>
                      <a:pt x="233" y="3989"/>
                    </a:lnTo>
                    <a:lnTo>
                      <a:pt x="243" y="3988"/>
                    </a:lnTo>
                    <a:lnTo>
                      <a:pt x="254" y="3987"/>
                    </a:lnTo>
                    <a:lnTo>
                      <a:pt x="264" y="3985"/>
                    </a:lnTo>
                    <a:lnTo>
                      <a:pt x="274" y="3982"/>
                    </a:lnTo>
                    <a:lnTo>
                      <a:pt x="285" y="3979"/>
                    </a:lnTo>
                    <a:lnTo>
                      <a:pt x="295" y="3976"/>
                    </a:lnTo>
                    <a:lnTo>
                      <a:pt x="305" y="3972"/>
                    </a:lnTo>
                    <a:lnTo>
                      <a:pt x="315" y="3967"/>
                    </a:lnTo>
                    <a:lnTo>
                      <a:pt x="325" y="3962"/>
                    </a:lnTo>
                    <a:lnTo>
                      <a:pt x="335" y="3957"/>
                    </a:lnTo>
                    <a:lnTo>
                      <a:pt x="344" y="395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2786" name="Freeform 124"/>
              <p:cNvSpPr>
                <a:spLocks/>
              </p:cNvSpPr>
              <p:nvPr/>
            </p:nvSpPr>
            <p:spPr bwMode="auto">
              <a:xfrm>
                <a:off x="2858" y="1695"/>
                <a:ext cx="692" cy="492"/>
              </a:xfrm>
              <a:custGeom>
                <a:avLst/>
                <a:gdLst>
                  <a:gd name="T0" fmla="*/ 0 w 5540"/>
                  <a:gd name="T1" fmla="*/ 0 h 3934"/>
                  <a:gd name="T2" fmla="*/ 0 w 5540"/>
                  <a:gd name="T3" fmla="*/ 0 h 3934"/>
                  <a:gd name="T4" fmla="*/ 0 w 5540"/>
                  <a:gd name="T5" fmla="*/ 0 h 3934"/>
                  <a:gd name="T6" fmla="*/ 0 w 5540"/>
                  <a:gd name="T7" fmla="*/ 0 h 3934"/>
                  <a:gd name="T8" fmla="*/ 0 w 5540"/>
                  <a:gd name="T9" fmla="*/ 0 h 3934"/>
                  <a:gd name="T10" fmla="*/ 0 w 5540"/>
                  <a:gd name="T11" fmla="*/ 0 h 3934"/>
                  <a:gd name="T12" fmla="*/ 0 w 5540"/>
                  <a:gd name="T13" fmla="*/ 0 h 3934"/>
                  <a:gd name="T14" fmla="*/ 0 w 5540"/>
                  <a:gd name="T15" fmla="*/ 0 h 3934"/>
                  <a:gd name="T16" fmla="*/ 0 w 5540"/>
                  <a:gd name="T17" fmla="*/ 0 h 3934"/>
                  <a:gd name="T18" fmla="*/ 0 w 5540"/>
                  <a:gd name="T19" fmla="*/ 0 h 3934"/>
                  <a:gd name="T20" fmla="*/ 0 w 5540"/>
                  <a:gd name="T21" fmla="*/ 0 h 3934"/>
                  <a:gd name="T22" fmla="*/ 0 w 5540"/>
                  <a:gd name="T23" fmla="*/ 0 h 3934"/>
                  <a:gd name="T24" fmla="*/ 0 w 5540"/>
                  <a:gd name="T25" fmla="*/ 0 h 3934"/>
                  <a:gd name="T26" fmla="*/ 0 w 5540"/>
                  <a:gd name="T27" fmla="*/ 0 h 3934"/>
                  <a:gd name="T28" fmla="*/ 0 w 5540"/>
                  <a:gd name="T29" fmla="*/ 0 h 3934"/>
                  <a:gd name="T30" fmla="*/ 0 w 5540"/>
                  <a:gd name="T31" fmla="*/ 0 h 3934"/>
                  <a:gd name="T32" fmla="*/ 0 w 5540"/>
                  <a:gd name="T33" fmla="*/ 0 h 3934"/>
                  <a:gd name="T34" fmla="*/ 0 w 5540"/>
                  <a:gd name="T35" fmla="*/ 0 h 3934"/>
                  <a:gd name="T36" fmla="*/ 0 w 5540"/>
                  <a:gd name="T37" fmla="*/ 0 h 3934"/>
                  <a:gd name="T38" fmla="*/ 0 w 5540"/>
                  <a:gd name="T39" fmla="*/ 0 h 3934"/>
                  <a:gd name="T40" fmla="*/ 0 w 5540"/>
                  <a:gd name="T41" fmla="*/ 0 h 3934"/>
                  <a:gd name="T42" fmla="*/ 0 w 5540"/>
                  <a:gd name="T43" fmla="*/ 0 h 3934"/>
                  <a:gd name="T44" fmla="*/ 0 w 5540"/>
                  <a:gd name="T45" fmla="*/ 0 h 3934"/>
                  <a:gd name="T46" fmla="*/ 0 w 5540"/>
                  <a:gd name="T47" fmla="*/ 0 h 3934"/>
                  <a:gd name="T48" fmla="*/ 0 w 5540"/>
                  <a:gd name="T49" fmla="*/ 0 h 3934"/>
                  <a:gd name="T50" fmla="*/ 0 w 5540"/>
                  <a:gd name="T51" fmla="*/ 0 h 3934"/>
                  <a:gd name="T52" fmla="*/ 0 w 5540"/>
                  <a:gd name="T53" fmla="*/ 0 h 3934"/>
                  <a:gd name="T54" fmla="*/ 0 w 5540"/>
                  <a:gd name="T55" fmla="*/ 0 h 3934"/>
                  <a:gd name="T56" fmla="*/ 0 w 5540"/>
                  <a:gd name="T57" fmla="*/ 0 h 3934"/>
                  <a:gd name="T58" fmla="*/ 0 w 5540"/>
                  <a:gd name="T59" fmla="*/ 0 h 3934"/>
                  <a:gd name="T60" fmla="*/ 0 w 5540"/>
                  <a:gd name="T61" fmla="*/ 0 h 3934"/>
                  <a:gd name="T62" fmla="*/ 0 w 5540"/>
                  <a:gd name="T63" fmla="*/ 0 h 3934"/>
                  <a:gd name="T64" fmla="*/ 0 w 5540"/>
                  <a:gd name="T65" fmla="*/ 0 h 393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5540"/>
                  <a:gd name="T100" fmla="*/ 0 h 3934"/>
                  <a:gd name="T101" fmla="*/ 5540 w 5540"/>
                  <a:gd name="T102" fmla="*/ 3934 h 3934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5540" h="3934">
                    <a:moveTo>
                      <a:pt x="304" y="3895"/>
                    </a:moveTo>
                    <a:lnTo>
                      <a:pt x="5483" y="183"/>
                    </a:lnTo>
                    <a:lnTo>
                      <a:pt x="5494" y="175"/>
                    </a:lnTo>
                    <a:lnTo>
                      <a:pt x="5503" y="166"/>
                    </a:lnTo>
                    <a:lnTo>
                      <a:pt x="5512" y="156"/>
                    </a:lnTo>
                    <a:lnTo>
                      <a:pt x="5520" y="145"/>
                    </a:lnTo>
                    <a:lnTo>
                      <a:pt x="5526" y="134"/>
                    </a:lnTo>
                    <a:lnTo>
                      <a:pt x="5531" y="123"/>
                    </a:lnTo>
                    <a:lnTo>
                      <a:pt x="5535" y="111"/>
                    </a:lnTo>
                    <a:lnTo>
                      <a:pt x="5538" y="99"/>
                    </a:lnTo>
                    <a:lnTo>
                      <a:pt x="5539" y="86"/>
                    </a:lnTo>
                    <a:lnTo>
                      <a:pt x="5540" y="74"/>
                    </a:lnTo>
                    <a:lnTo>
                      <a:pt x="5539" y="61"/>
                    </a:lnTo>
                    <a:lnTo>
                      <a:pt x="5537" y="49"/>
                    </a:lnTo>
                    <a:lnTo>
                      <a:pt x="5534" y="36"/>
                    </a:lnTo>
                    <a:lnTo>
                      <a:pt x="5529" y="23"/>
                    </a:lnTo>
                    <a:lnTo>
                      <a:pt x="5524" y="12"/>
                    </a:lnTo>
                    <a:lnTo>
                      <a:pt x="5517" y="0"/>
                    </a:lnTo>
                    <a:lnTo>
                      <a:pt x="5407" y="77"/>
                    </a:lnTo>
                    <a:lnTo>
                      <a:pt x="5202" y="219"/>
                    </a:lnTo>
                    <a:lnTo>
                      <a:pt x="4916" y="419"/>
                    </a:lnTo>
                    <a:lnTo>
                      <a:pt x="4562" y="665"/>
                    </a:lnTo>
                    <a:lnTo>
                      <a:pt x="4153" y="950"/>
                    </a:lnTo>
                    <a:lnTo>
                      <a:pt x="3705" y="1262"/>
                    </a:lnTo>
                    <a:lnTo>
                      <a:pt x="3229" y="1593"/>
                    </a:lnTo>
                    <a:lnTo>
                      <a:pt x="2740" y="1934"/>
                    </a:lnTo>
                    <a:lnTo>
                      <a:pt x="2252" y="2274"/>
                    </a:lnTo>
                    <a:lnTo>
                      <a:pt x="1778" y="2603"/>
                    </a:lnTo>
                    <a:lnTo>
                      <a:pt x="1332" y="2913"/>
                    </a:lnTo>
                    <a:lnTo>
                      <a:pt x="928" y="3195"/>
                    </a:lnTo>
                    <a:lnTo>
                      <a:pt x="578" y="3438"/>
                    </a:lnTo>
                    <a:lnTo>
                      <a:pt x="299" y="3633"/>
                    </a:lnTo>
                    <a:lnTo>
                      <a:pt x="101" y="3770"/>
                    </a:lnTo>
                    <a:lnTo>
                      <a:pt x="0" y="3840"/>
                    </a:lnTo>
                    <a:lnTo>
                      <a:pt x="6" y="3849"/>
                    </a:lnTo>
                    <a:lnTo>
                      <a:pt x="13" y="3858"/>
                    </a:lnTo>
                    <a:lnTo>
                      <a:pt x="20" y="3866"/>
                    </a:lnTo>
                    <a:lnTo>
                      <a:pt x="28" y="3874"/>
                    </a:lnTo>
                    <a:lnTo>
                      <a:pt x="36" y="3881"/>
                    </a:lnTo>
                    <a:lnTo>
                      <a:pt x="44" y="3888"/>
                    </a:lnTo>
                    <a:lnTo>
                      <a:pt x="53" y="3894"/>
                    </a:lnTo>
                    <a:lnTo>
                      <a:pt x="62" y="3900"/>
                    </a:lnTo>
                    <a:lnTo>
                      <a:pt x="71" y="3905"/>
                    </a:lnTo>
                    <a:lnTo>
                      <a:pt x="81" y="3910"/>
                    </a:lnTo>
                    <a:lnTo>
                      <a:pt x="91" y="3915"/>
                    </a:lnTo>
                    <a:lnTo>
                      <a:pt x="100" y="3919"/>
                    </a:lnTo>
                    <a:lnTo>
                      <a:pt x="110" y="3922"/>
                    </a:lnTo>
                    <a:lnTo>
                      <a:pt x="120" y="3925"/>
                    </a:lnTo>
                    <a:lnTo>
                      <a:pt x="130" y="3928"/>
                    </a:lnTo>
                    <a:lnTo>
                      <a:pt x="141" y="3930"/>
                    </a:lnTo>
                    <a:lnTo>
                      <a:pt x="151" y="3932"/>
                    </a:lnTo>
                    <a:lnTo>
                      <a:pt x="161" y="3933"/>
                    </a:lnTo>
                    <a:lnTo>
                      <a:pt x="172" y="3933"/>
                    </a:lnTo>
                    <a:lnTo>
                      <a:pt x="182" y="3934"/>
                    </a:lnTo>
                    <a:lnTo>
                      <a:pt x="193" y="3933"/>
                    </a:lnTo>
                    <a:lnTo>
                      <a:pt x="203" y="3932"/>
                    </a:lnTo>
                    <a:lnTo>
                      <a:pt x="214" y="3931"/>
                    </a:lnTo>
                    <a:lnTo>
                      <a:pt x="224" y="3929"/>
                    </a:lnTo>
                    <a:lnTo>
                      <a:pt x="234" y="3926"/>
                    </a:lnTo>
                    <a:lnTo>
                      <a:pt x="245" y="3923"/>
                    </a:lnTo>
                    <a:lnTo>
                      <a:pt x="255" y="3920"/>
                    </a:lnTo>
                    <a:lnTo>
                      <a:pt x="265" y="3916"/>
                    </a:lnTo>
                    <a:lnTo>
                      <a:pt x="275" y="3911"/>
                    </a:lnTo>
                    <a:lnTo>
                      <a:pt x="285" y="3906"/>
                    </a:lnTo>
                    <a:lnTo>
                      <a:pt x="295" y="3901"/>
                    </a:lnTo>
                    <a:lnTo>
                      <a:pt x="304" y="389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2787" name="Freeform 125"/>
              <p:cNvSpPr>
                <a:spLocks/>
              </p:cNvSpPr>
              <p:nvPr/>
            </p:nvSpPr>
            <p:spPr bwMode="auto">
              <a:xfrm>
                <a:off x="2724" y="2003"/>
                <a:ext cx="312" cy="313"/>
              </a:xfrm>
              <a:custGeom>
                <a:avLst/>
                <a:gdLst>
                  <a:gd name="T0" fmla="*/ 0 w 2500"/>
                  <a:gd name="T1" fmla="*/ 0 h 2500"/>
                  <a:gd name="T2" fmla="*/ 0 w 2500"/>
                  <a:gd name="T3" fmla="*/ 0 h 2500"/>
                  <a:gd name="T4" fmla="*/ 0 w 2500"/>
                  <a:gd name="T5" fmla="*/ 0 h 2500"/>
                  <a:gd name="T6" fmla="*/ 0 w 2500"/>
                  <a:gd name="T7" fmla="*/ 0 h 2500"/>
                  <a:gd name="T8" fmla="*/ 0 w 2500"/>
                  <a:gd name="T9" fmla="*/ 0 h 2500"/>
                  <a:gd name="T10" fmla="*/ 0 w 2500"/>
                  <a:gd name="T11" fmla="*/ 0 h 2500"/>
                  <a:gd name="T12" fmla="*/ 0 w 2500"/>
                  <a:gd name="T13" fmla="*/ 0 h 2500"/>
                  <a:gd name="T14" fmla="*/ 0 w 2500"/>
                  <a:gd name="T15" fmla="*/ 0 h 2500"/>
                  <a:gd name="T16" fmla="*/ 0 w 2500"/>
                  <a:gd name="T17" fmla="*/ 0 h 2500"/>
                  <a:gd name="T18" fmla="*/ 0 w 2500"/>
                  <a:gd name="T19" fmla="*/ 0 h 2500"/>
                  <a:gd name="T20" fmla="*/ 0 w 2500"/>
                  <a:gd name="T21" fmla="*/ 0 h 2500"/>
                  <a:gd name="T22" fmla="*/ 0 w 2500"/>
                  <a:gd name="T23" fmla="*/ 0 h 2500"/>
                  <a:gd name="T24" fmla="*/ 0 w 2500"/>
                  <a:gd name="T25" fmla="*/ 0 h 2500"/>
                  <a:gd name="T26" fmla="*/ 0 w 2500"/>
                  <a:gd name="T27" fmla="*/ 0 h 2500"/>
                  <a:gd name="T28" fmla="*/ 0 w 2500"/>
                  <a:gd name="T29" fmla="*/ 0 h 2500"/>
                  <a:gd name="T30" fmla="*/ 0 w 2500"/>
                  <a:gd name="T31" fmla="*/ 0 h 2500"/>
                  <a:gd name="T32" fmla="*/ 0 w 2500"/>
                  <a:gd name="T33" fmla="*/ 0 h 2500"/>
                  <a:gd name="T34" fmla="*/ 0 w 2500"/>
                  <a:gd name="T35" fmla="*/ 0 h 2500"/>
                  <a:gd name="T36" fmla="*/ 0 w 2500"/>
                  <a:gd name="T37" fmla="*/ 0 h 2500"/>
                  <a:gd name="T38" fmla="*/ 0 w 2500"/>
                  <a:gd name="T39" fmla="*/ 0 h 2500"/>
                  <a:gd name="T40" fmla="*/ 0 w 2500"/>
                  <a:gd name="T41" fmla="*/ 0 h 2500"/>
                  <a:gd name="T42" fmla="*/ 0 w 2500"/>
                  <a:gd name="T43" fmla="*/ 0 h 2500"/>
                  <a:gd name="T44" fmla="*/ 0 w 2500"/>
                  <a:gd name="T45" fmla="*/ 0 h 2500"/>
                  <a:gd name="T46" fmla="*/ 0 w 2500"/>
                  <a:gd name="T47" fmla="*/ 0 h 2500"/>
                  <a:gd name="T48" fmla="*/ 0 w 2500"/>
                  <a:gd name="T49" fmla="*/ 0 h 2500"/>
                  <a:gd name="T50" fmla="*/ 0 w 2500"/>
                  <a:gd name="T51" fmla="*/ 0 h 2500"/>
                  <a:gd name="T52" fmla="*/ 0 w 2500"/>
                  <a:gd name="T53" fmla="*/ 0 h 2500"/>
                  <a:gd name="T54" fmla="*/ 0 w 2500"/>
                  <a:gd name="T55" fmla="*/ 0 h 2500"/>
                  <a:gd name="T56" fmla="*/ 0 w 2500"/>
                  <a:gd name="T57" fmla="*/ 0 h 2500"/>
                  <a:gd name="T58" fmla="*/ 0 w 2500"/>
                  <a:gd name="T59" fmla="*/ 0 h 2500"/>
                  <a:gd name="T60" fmla="*/ 0 w 2500"/>
                  <a:gd name="T61" fmla="*/ 0 h 2500"/>
                  <a:gd name="T62" fmla="*/ 0 w 2500"/>
                  <a:gd name="T63" fmla="*/ 0 h 2500"/>
                  <a:gd name="T64" fmla="*/ 0 w 2500"/>
                  <a:gd name="T65" fmla="*/ 0 h 2500"/>
                  <a:gd name="T66" fmla="*/ 0 w 2500"/>
                  <a:gd name="T67" fmla="*/ 0 h 2500"/>
                  <a:gd name="T68" fmla="*/ 0 w 2500"/>
                  <a:gd name="T69" fmla="*/ 0 h 2500"/>
                  <a:gd name="T70" fmla="*/ 0 w 2500"/>
                  <a:gd name="T71" fmla="*/ 0 h 2500"/>
                  <a:gd name="T72" fmla="*/ 0 w 2500"/>
                  <a:gd name="T73" fmla="*/ 0 h 2500"/>
                  <a:gd name="T74" fmla="*/ 0 w 2500"/>
                  <a:gd name="T75" fmla="*/ 0 h 2500"/>
                  <a:gd name="T76" fmla="*/ 0 w 2500"/>
                  <a:gd name="T77" fmla="*/ 0 h 2500"/>
                  <a:gd name="T78" fmla="*/ 0 w 2500"/>
                  <a:gd name="T79" fmla="*/ 0 h 2500"/>
                  <a:gd name="T80" fmla="*/ 0 w 2500"/>
                  <a:gd name="T81" fmla="*/ 0 h 2500"/>
                  <a:gd name="T82" fmla="*/ 0 w 2500"/>
                  <a:gd name="T83" fmla="*/ 0 h 2500"/>
                  <a:gd name="T84" fmla="*/ 0 w 2500"/>
                  <a:gd name="T85" fmla="*/ 0 h 250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2500"/>
                  <a:gd name="T130" fmla="*/ 0 h 2500"/>
                  <a:gd name="T131" fmla="*/ 2500 w 2500"/>
                  <a:gd name="T132" fmla="*/ 2500 h 2500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2500" h="2500">
                    <a:moveTo>
                      <a:pt x="2496" y="1145"/>
                    </a:moveTo>
                    <a:lnTo>
                      <a:pt x="2500" y="1209"/>
                    </a:lnTo>
                    <a:lnTo>
                      <a:pt x="2500" y="1272"/>
                    </a:lnTo>
                    <a:lnTo>
                      <a:pt x="2498" y="1335"/>
                    </a:lnTo>
                    <a:lnTo>
                      <a:pt x="2492" y="1398"/>
                    </a:lnTo>
                    <a:lnTo>
                      <a:pt x="2483" y="1459"/>
                    </a:lnTo>
                    <a:lnTo>
                      <a:pt x="2471" y="1519"/>
                    </a:lnTo>
                    <a:lnTo>
                      <a:pt x="2457" y="1579"/>
                    </a:lnTo>
                    <a:lnTo>
                      <a:pt x="2439" y="1638"/>
                    </a:lnTo>
                    <a:lnTo>
                      <a:pt x="2419" y="1695"/>
                    </a:lnTo>
                    <a:lnTo>
                      <a:pt x="2396" y="1751"/>
                    </a:lnTo>
                    <a:lnTo>
                      <a:pt x="2371" y="1805"/>
                    </a:lnTo>
                    <a:lnTo>
                      <a:pt x="2342" y="1859"/>
                    </a:lnTo>
                    <a:lnTo>
                      <a:pt x="2312" y="1911"/>
                    </a:lnTo>
                    <a:lnTo>
                      <a:pt x="2279" y="1961"/>
                    </a:lnTo>
                    <a:lnTo>
                      <a:pt x="2244" y="2009"/>
                    </a:lnTo>
                    <a:lnTo>
                      <a:pt x="2206" y="2056"/>
                    </a:lnTo>
                    <a:lnTo>
                      <a:pt x="2167" y="2101"/>
                    </a:lnTo>
                    <a:lnTo>
                      <a:pt x="2124" y="2144"/>
                    </a:lnTo>
                    <a:lnTo>
                      <a:pt x="2080" y="2185"/>
                    </a:lnTo>
                    <a:lnTo>
                      <a:pt x="2035" y="2223"/>
                    </a:lnTo>
                    <a:lnTo>
                      <a:pt x="1987" y="2261"/>
                    </a:lnTo>
                    <a:lnTo>
                      <a:pt x="1937" y="2295"/>
                    </a:lnTo>
                    <a:lnTo>
                      <a:pt x="1885" y="2327"/>
                    </a:lnTo>
                    <a:lnTo>
                      <a:pt x="1833" y="2357"/>
                    </a:lnTo>
                    <a:lnTo>
                      <a:pt x="1778" y="2384"/>
                    </a:lnTo>
                    <a:lnTo>
                      <a:pt x="1721" y="2408"/>
                    </a:lnTo>
                    <a:lnTo>
                      <a:pt x="1664" y="2430"/>
                    </a:lnTo>
                    <a:lnTo>
                      <a:pt x="1605" y="2449"/>
                    </a:lnTo>
                    <a:lnTo>
                      <a:pt x="1544" y="2465"/>
                    </a:lnTo>
                    <a:lnTo>
                      <a:pt x="1482" y="2479"/>
                    </a:lnTo>
                    <a:lnTo>
                      <a:pt x="1420" y="2489"/>
                    </a:lnTo>
                    <a:lnTo>
                      <a:pt x="1356" y="2496"/>
                    </a:lnTo>
                    <a:lnTo>
                      <a:pt x="1291" y="2500"/>
                    </a:lnTo>
                    <a:lnTo>
                      <a:pt x="1228" y="2500"/>
                    </a:lnTo>
                    <a:lnTo>
                      <a:pt x="1165" y="2498"/>
                    </a:lnTo>
                    <a:lnTo>
                      <a:pt x="1102" y="2492"/>
                    </a:lnTo>
                    <a:lnTo>
                      <a:pt x="1041" y="2483"/>
                    </a:lnTo>
                    <a:lnTo>
                      <a:pt x="981" y="2471"/>
                    </a:lnTo>
                    <a:lnTo>
                      <a:pt x="920" y="2456"/>
                    </a:lnTo>
                    <a:lnTo>
                      <a:pt x="862" y="2439"/>
                    </a:lnTo>
                    <a:lnTo>
                      <a:pt x="805" y="2418"/>
                    </a:lnTo>
                    <a:lnTo>
                      <a:pt x="749" y="2396"/>
                    </a:lnTo>
                    <a:lnTo>
                      <a:pt x="694" y="2370"/>
                    </a:lnTo>
                    <a:lnTo>
                      <a:pt x="641" y="2342"/>
                    </a:lnTo>
                    <a:lnTo>
                      <a:pt x="589" y="2312"/>
                    </a:lnTo>
                    <a:lnTo>
                      <a:pt x="538" y="2279"/>
                    </a:lnTo>
                    <a:lnTo>
                      <a:pt x="490" y="2243"/>
                    </a:lnTo>
                    <a:lnTo>
                      <a:pt x="444" y="2205"/>
                    </a:lnTo>
                    <a:lnTo>
                      <a:pt x="399" y="2166"/>
                    </a:lnTo>
                    <a:lnTo>
                      <a:pt x="356" y="2124"/>
                    </a:lnTo>
                    <a:lnTo>
                      <a:pt x="314" y="2080"/>
                    </a:lnTo>
                    <a:lnTo>
                      <a:pt x="276" y="2035"/>
                    </a:lnTo>
                    <a:lnTo>
                      <a:pt x="239" y="1986"/>
                    </a:lnTo>
                    <a:lnTo>
                      <a:pt x="205" y="1937"/>
                    </a:lnTo>
                    <a:lnTo>
                      <a:pt x="173" y="1885"/>
                    </a:lnTo>
                    <a:lnTo>
                      <a:pt x="142" y="1833"/>
                    </a:lnTo>
                    <a:lnTo>
                      <a:pt x="115" y="1777"/>
                    </a:lnTo>
                    <a:lnTo>
                      <a:pt x="91" y="1721"/>
                    </a:lnTo>
                    <a:lnTo>
                      <a:pt x="69" y="1664"/>
                    </a:lnTo>
                    <a:lnTo>
                      <a:pt x="50" y="1605"/>
                    </a:lnTo>
                    <a:lnTo>
                      <a:pt x="34" y="1544"/>
                    </a:lnTo>
                    <a:lnTo>
                      <a:pt x="21" y="1482"/>
                    </a:lnTo>
                    <a:lnTo>
                      <a:pt x="11" y="1420"/>
                    </a:lnTo>
                    <a:lnTo>
                      <a:pt x="4" y="1355"/>
                    </a:lnTo>
                    <a:lnTo>
                      <a:pt x="0" y="1291"/>
                    </a:lnTo>
                    <a:lnTo>
                      <a:pt x="0" y="1228"/>
                    </a:lnTo>
                    <a:lnTo>
                      <a:pt x="2" y="1165"/>
                    </a:lnTo>
                    <a:lnTo>
                      <a:pt x="8" y="1102"/>
                    </a:lnTo>
                    <a:lnTo>
                      <a:pt x="17" y="1041"/>
                    </a:lnTo>
                    <a:lnTo>
                      <a:pt x="28" y="981"/>
                    </a:lnTo>
                    <a:lnTo>
                      <a:pt x="43" y="921"/>
                    </a:lnTo>
                    <a:lnTo>
                      <a:pt x="60" y="862"/>
                    </a:lnTo>
                    <a:lnTo>
                      <a:pt x="81" y="805"/>
                    </a:lnTo>
                    <a:lnTo>
                      <a:pt x="103" y="749"/>
                    </a:lnTo>
                    <a:lnTo>
                      <a:pt x="129" y="695"/>
                    </a:lnTo>
                    <a:lnTo>
                      <a:pt x="158" y="641"/>
                    </a:lnTo>
                    <a:lnTo>
                      <a:pt x="188" y="589"/>
                    </a:lnTo>
                    <a:lnTo>
                      <a:pt x="221" y="539"/>
                    </a:lnTo>
                    <a:lnTo>
                      <a:pt x="256" y="491"/>
                    </a:lnTo>
                    <a:lnTo>
                      <a:pt x="294" y="444"/>
                    </a:lnTo>
                    <a:lnTo>
                      <a:pt x="333" y="399"/>
                    </a:lnTo>
                    <a:lnTo>
                      <a:pt x="376" y="356"/>
                    </a:lnTo>
                    <a:lnTo>
                      <a:pt x="420" y="315"/>
                    </a:lnTo>
                    <a:lnTo>
                      <a:pt x="465" y="277"/>
                    </a:lnTo>
                    <a:lnTo>
                      <a:pt x="513" y="239"/>
                    </a:lnTo>
                    <a:lnTo>
                      <a:pt x="563" y="205"/>
                    </a:lnTo>
                    <a:lnTo>
                      <a:pt x="615" y="173"/>
                    </a:lnTo>
                    <a:lnTo>
                      <a:pt x="667" y="143"/>
                    </a:lnTo>
                    <a:lnTo>
                      <a:pt x="722" y="116"/>
                    </a:lnTo>
                    <a:lnTo>
                      <a:pt x="779" y="92"/>
                    </a:lnTo>
                    <a:lnTo>
                      <a:pt x="836" y="70"/>
                    </a:lnTo>
                    <a:lnTo>
                      <a:pt x="895" y="51"/>
                    </a:lnTo>
                    <a:lnTo>
                      <a:pt x="956" y="35"/>
                    </a:lnTo>
                    <a:lnTo>
                      <a:pt x="1018" y="21"/>
                    </a:lnTo>
                    <a:lnTo>
                      <a:pt x="1080" y="11"/>
                    </a:lnTo>
                    <a:lnTo>
                      <a:pt x="1144" y="4"/>
                    </a:lnTo>
                    <a:lnTo>
                      <a:pt x="1209" y="0"/>
                    </a:lnTo>
                    <a:lnTo>
                      <a:pt x="1272" y="0"/>
                    </a:lnTo>
                    <a:lnTo>
                      <a:pt x="1335" y="2"/>
                    </a:lnTo>
                    <a:lnTo>
                      <a:pt x="1398" y="8"/>
                    </a:lnTo>
                    <a:lnTo>
                      <a:pt x="1459" y="17"/>
                    </a:lnTo>
                    <a:lnTo>
                      <a:pt x="1519" y="29"/>
                    </a:lnTo>
                    <a:lnTo>
                      <a:pt x="1579" y="44"/>
                    </a:lnTo>
                    <a:lnTo>
                      <a:pt x="1638" y="62"/>
                    </a:lnTo>
                    <a:lnTo>
                      <a:pt x="1695" y="82"/>
                    </a:lnTo>
                    <a:lnTo>
                      <a:pt x="1751" y="105"/>
                    </a:lnTo>
                    <a:lnTo>
                      <a:pt x="1806" y="130"/>
                    </a:lnTo>
                    <a:lnTo>
                      <a:pt x="1859" y="158"/>
                    </a:lnTo>
                    <a:lnTo>
                      <a:pt x="1911" y="188"/>
                    </a:lnTo>
                    <a:lnTo>
                      <a:pt x="1962" y="221"/>
                    </a:lnTo>
                    <a:lnTo>
                      <a:pt x="2010" y="257"/>
                    </a:lnTo>
                    <a:lnTo>
                      <a:pt x="2056" y="295"/>
                    </a:lnTo>
                    <a:lnTo>
                      <a:pt x="2101" y="334"/>
                    </a:lnTo>
                    <a:lnTo>
                      <a:pt x="2144" y="376"/>
                    </a:lnTo>
                    <a:lnTo>
                      <a:pt x="2186" y="420"/>
                    </a:lnTo>
                    <a:lnTo>
                      <a:pt x="2224" y="466"/>
                    </a:lnTo>
                    <a:lnTo>
                      <a:pt x="2261" y="514"/>
                    </a:lnTo>
                    <a:lnTo>
                      <a:pt x="2295" y="563"/>
                    </a:lnTo>
                    <a:lnTo>
                      <a:pt x="2327" y="615"/>
                    </a:lnTo>
                    <a:lnTo>
                      <a:pt x="2358" y="667"/>
                    </a:lnTo>
                    <a:lnTo>
                      <a:pt x="2385" y="723"/>
                    </a:lnTo>
                    <a:lnTo>
                      <a:pt x="2409" y="779"/>
                    </a:lnTo>
                    <a:lnTo>
                      <a:pt x="2431" y="836"/>
                    </a:lnTo>
                    <a:lnTo>
                      <a:pt x="2450" y="895"/>
                    </a:lnTo>
                    <a:lnTo>
                      <a:pt x="2466" y="956"/>
                    </a:lnTo>
                    <a:lnTo>
                      <a:pt x="2479" y="1018"/>
                    </a:lnTo>
                    <a:lnTo>
                      <a:pt x="2489" y="1080"/>
                    </a:lnTo>
                    <a:lnTo>
                      <a:pt x="2496" y="114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2788" name="Freeform 126"/>
              <p:cNvSpPr>
                <a:spLocks noEditPoints="1"/>
              </p:cNvSpPr>
              <p:nvPr/>
            </p:nvSpPr>
            <p:spPr bwMode="auto">
              <a:xfrm>
                <a:off x="2744" y="2021"/>
                <a:ext cx="272" cy="272"/>
              </a:xfrm>
              <a:custGeom>
                <a:avLst/>
                <a:gdLst>
                  <a:gd name="T0" fmla="*/ 0 w 2178"/>
                  <a:gd name="T1" fmla="*/ 0 h 2179"/>
                  <a:gd name="T2" fmla="*/ 0 w 2178"/>
                  <a:gd name="T3" fmla="*/ 0 h 2179"/>
                  <a:gd name="T4" fmla="*/ 0 w 2178"/>
                  <a:gd name="T5" fmla="*/ 0 h 2179"/>
                  <a:gd name="T6" fmla="*/ 0 w 2178"/>
                  <a:gd name="T7" fmla="*/ 0 h 2179"/>
                  <a:gd name="T8" fmla="*/ 0 w 2178"/>
                  <a:gd name="T9" fmla="*/ 0 h 2179"/>
                  <a:gd name="T10" fmla="*/ 0 w 2178"/>
                  <a:gd name="T11" fmla="*/ 0 h 2179"/>
                  <a:gd name="T12" fmla="*/ 0 w 2178"/>
                  <a:gd name="T13" fmla="*/ 0 h 2179"/>
                  <a:gd name="T14" fmla="*/ 0 w 2178"/>
                  <a:gd name="T15" fmla="*/ 0 h 2179"/>
                  <a:gd name="T16" fmla="*/ 0 w 2178"/>
                  <a:gd name="T17" fmla="*/ 0 h 2179"/>
                  <a:gd name="T18" fmla="*/ 0 w 2178"/>
                  <a:gd name="T19" fmla="*/ 0 h 2179"/>
                  <a:gd name="T20" fmla="*/ 0 w 2178"/>
                  <a:gd name="T21" fmla="*/ 0 h 2179"/>
                  <a:gd name="T22" fmla="*/ 0 w 2178"/>
                  <a:gd name="T23" fmla="*/ 0 h 2179"/>
                  <a:gd name="T24" fmla="*/ 0 w 2178"/>
                  <a:gd name="T25" fmla="*/ 0 h 2179"/>
                  <a:gd name="T26" fmla="*/ 0 w 2178"/>
                  <a:gd name="T27" fmla="*/ 0 h 2179"/>
                  <a:gd name="T28" fmla="*/ 0 w 2178"/>
                  <a:gd name="T29" fmla="*/ 0 h 2179"/>
                  <a:gd name="T30" fmla="*/ 0 w 2178"/>
                  <a:gd name="T31" fmla="*/ 0 h 2179"/>
                  <a:gd name="T32" fmla="*/ 0 w 2178"/>
                  <a:gd name="T33" fmla="*/ 0 h 2179"/>
                  <a:gd name="T34" fmla="*/ 0 w 2178"/>
                  <a:gd name="T35" fmla="*/ 0 h 2179"/>
                  <a:gd name="T36" fmla="*/ 0 w 2178"/>
                  <a:gd name="T37" fmla="*/ 0 h 2179"/>
                  <a:gd name="T38" fmla="*/ 0 w 2178"/>
                  <a:gd name="T39" fmla="*/ 0 h 2179"/>
                  <a:gd name="T40" fmla="*/ 0 w 2178"/>
                  <a:gd name="T41" fmla="*/ 0 h 2179"/>
                  <a:gd name="T42" fmla="*/ 0 w 2178"/>
                  <a:gd name="T43" fmla="*/ 0 h 2179"/>
                  <a:gd name="T44" fmla="*/ 0 w 2178"/>
                  <a:gd name="T45" fmla="*/ 0 h 2179"/>
                  <a:gd name="T46" fmla="*/ 0 w 2178"/>
                  <a:gd name="T47" fmla="*/ 0 h 2179"/>
                  <a:gd name="T48" fmla="*/ 0 w 2178"/>
                  <a:gd name="T49" fmla="*/ 0 h 2179"/>
                  <a:gd name="T50" fmla="*/ 0 w 2178"/>
                  <a:gd name="T51" fmla="*/ 0 h 2179"/>
                  <a:gd name="T52" fmla="*/ 0 w 2178"/>
                  <a:gd name="T53" fmla="*/ 0 h 2179"/>
                  <a:gd name="T54" fmla="*/ 0 w 2178"/>
                  <a:gd name="T55" fmla="*/ 0 h 2179"/>
                  <a:gd name="T56" fmla="*/ 0 w 2178"/>
                  <a:gd name="T57" fmla="*/ 0 h 2179"/>
                  <a:gd name="T58" fmla="*/ 0 w 2178"/>
                  <a:gd name="T59" fmla="*/ 0 h 2179"/>
                  <a:gd name="T60" fmla="*/ 0 w 2178"/>
                  <a:gd name="T61" fmla="*/ 0 h 2179"/>
                  <a:gd name="T62" fmla="*/ 0 w 2178"/>
                  <a:gd name="T63" fmla="*/ 0 h 2179"/>
                  <a:gd name="T64" fmla="*/ 0 w 2178"/>
                  <a:gd name="T65" fmla="*/ 0 h 2179"/>
                  <a:gd name="T66" fmla="*/ 0 w 2178"/>
                  <a:gd name="T67" fmla="*/ 0 h 2179"/>
                  <a:gd name="T68" fmla="*/ 0 w 2178"/>
                  <a:gd name="T69" fmla="*/ 0 h 2179"/>
                  <a:gd name="T70" fmla="*/ 0 w 2178"/>
                  <a:gd name="T71" fmla="*/ 0 h 2179"/>
                  <a:gd name="T72" fmla="*/ 0 w 2178"/>
                  <a:gd name="T73" fmla="*/ 0 h 2179"/>
                  <a:gd name="T74" fmla="*/ 0 w 2178"/>
                  <a:gd name="T75" fmla="*/ 0 h 2179"/>
                  <a:gd name="T76" fmla="*/ 0 w 2178"/>
                  <a:gd name="T77" fmla="*/ 0 h 2179"/>
                  <a:gd name="T78" fmla="*/ 0 w 2178"/>
                  <a:gd name="T79" fmla="*/ 0 h 2179"/>
                  <a:gd name="T80" fmla="*/ 0 w 2178"/>
                  <a:gd name="T81" fmla="*/ 0 h 2179"/>
                  <a:gd name="T82" fmla="*/ 0 w 2178"/>
                  <a:gd name="T83" fmla="*/ 0 h 2179"/>
                  <a:gd name="T84" fmla="*/ 0 w 2178"/>
                  <a:gd name="T85" fmla="*/ 0 h 2179"/>
                  <a:gd name="T86" fmla="*/ 0 w 2178"/>
                  <a:gd name="T87" fmla="*/ 0 h 2179"/>
                  <a:gd name="T88" fmla="*/ 0 w 2178"/>
                  <a:gd name="T89" fmla="*/ 0 h 2179"/>
                  <a:gd name="T90" fmla="*/ 0 w 2178"/>
                  <a:gd name="T91" fmla="*/ 0 h 2179"/>
                  <a:gd name="T92" fmla="*/ 0 w 2178"/>
                  <a:gd name="T93" fmla="*/ 0 h 2179"/>
                  <a:gd name="T94" fmla="*/ 0 w 2178"/>
                  <a:gd name="T95" fmla="*/ 0 h 2179"/>
                  <a:gd name="T96" fmla="*/ 0 w 2178"/>
                  <a:gd name="T97" fmla="*/ 0 h 2179"/>
                  <a:gd name="T98" fmla="*/ 0 w 2178"/>
                  <a:gd name="T99" fmla="*/ 0 h 2179"/>
                  <a:gd name="T100" fmla="*/ 0 w 2178"/>
                  <a:gd name="T101" fmla="*/ 0 h 2179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2178"/>
                  <a:gd name="T154" fmla="*/ 0 h 2179"/>
                  <a:gd name="T155" fmla="*/ 2178 w 2178"/>
                  <a:gd name="T156" fmla="*/ 2179 h 2179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2178" h="2179">
                    <a:moveTo>
                      <a:pt x="997" y="4"/>
                    </a:moveTo>
                    <a:lnTo>
                      <a:pt x="1053" y="1"/>
                    </a:lnTo>
                    <a:lnTo>
                      <a:pt x="1108" y="0"/>
                    </a:lnTo>
                    <a:lnTo>
                      <a:pt x="1163" y="3"/>
                    </a:lnTo>
                    <a:lnTo>
                      <a:pt x="1218" y="8"/>
                    </a:lnTo>
                    <a:lnTo>
                      <a:pt x="1271" y="15"/>
                    </a:lnTo>
                    <a:lnTo>
                      <a:pt x="1323" y="26"/>
                    </a:lnTo>
                    <a:lnTo>
                      <a:pt x="1375" y="38"/>
                    </a:lnTo>
                    <a:lnTo>
                      <a:pt x="1427" y="54"/>
                    </a:lnTo>
                    <a:lnTo>
                      <a:pt x="1476" y="71"/>
                    </a:lnTo>
                    <a:lnTo>
                      <a:pt x="1525" y="91"/>
                    </a:lnTo>
                    <a:lnTo>
                      <a:pt x="1573" y="114"/>
                    </a:lnTo>
                    <a:lnTo>
                      <a:pt x="1620" y="139"/>
                    </a:lnTo>
                    <a:lnTo>
                      <a:pt x="1665" y="165"/>
                    </a:lnTo>
                    <a:lnTo>
                      <a:pt x="1708" y="194"/>
                    </a:lnTo>
                    <a:lnTo>
                      <a:pt x="1750" y="225"/>
                    </a:lnTo>
                    <a:lnTo>
                      <a:pt x="1791" y="257"/>
                    </a:lnTo>
                    <a:lnTo>
                      <a:pt x="1831" y="292"/>
                    </a:lnTo>
                    <a:lnTo>
                      <a:pt x="1868" y="328"/>
                    </a:lnTo>
                    <a:lnTo>
                      <a:pt x="1904" y="367"/>
                    </a:lnTo>
                    <a:lnTo>
                      <a:pt x="1938" y="407"/>
                    </a:lnTo>
                    <a:lnTo>
                      <a:pt x="1969" y="448"/>
                    </a:lnTo>
                    <a:lnTo>
                      <a:pt x="2000" y="491"/>
                    </a:lnTo>
                    <a:lnTo>
                      <a:pt x="2028" y="536"/>
                    </a:lnTo>
                    <a:lnTo>
                      <a:pt x="2054" y="583"/>
                    </a:lnTo>
                    <a:lnTo>
                      <a:pt x="2077" y="630"/>
                    </a:lnTo>
                    <a:lnTo>
                      <a:pt x="2099" y="679"/>
                    </a:lnTo>
                    <a:lnTo>
                      <a:pt x="2118" y="729"/>
                    </a:lnTo>
                    <a:lnTo>
                      <a:pt x="2134" y="781"/>
                    </a:lnTo>
                    <a:lnTo>
                      <a:pt x="2148" y="834"/>
                    </a:lnTo>
                    <a:lnTo>
                      <a:pt x="2160" y="887"/>
                    </a:lnTo>
                    <a:lnTo>
                      <a:pt x="2169" y="942"/>
                    </a:lnTo>
                    <a:lnTo>
                      <a:pt x="2175" y="997"/>
                    </a:lnTo>
                    <a:lnTo>
                      <a:pt x="2178" y="1054"/>
                    </a:lnTo>
                    <a:lnTo>
                      <a:pt x="2178" y="1109"/>
                    </a:lnTo>
                    <a:lnTo>
                      <a:pt x="2176" y="1163"/>
                    </a:lnTo>
                    <a:lnTo>
                      <a:pt x="2171" y="1217"/>
                    </a:lnTo>
                    <a:lnTo>
                      <a:pt x="2163" y="1272"/>
                    </a:lnTo>
                    <a:lnTo>
                      <a:pt x="2153" y="1324"/>
                    </a:lnTo>
                    <a:lnTo>
                      <a:pt x="2140" y="1376"/>
                    </a:lnTo>
                    <a:lnTo>
                      <a:pt x="2125" y="1426"/>
                    </a:lnTo>
                    <a:lnTo>
                      <a:pt x="2108" y="1477"/>
                    </a:lnTo>
                    <a:lnTo>
                      <a:pt x="2088" y="1526"/>
                    </a:lnTo>
                    <a:lnTo>
                      <a:pt x="2065" y="1573"/>
                    </a:lnTo>
                    <a:lnTo>
                      <a:pt x="2041" y="1619"/>
                    </a:lnTo>
                    <a:lnTo>
                      <a:pt x="2014" y="1664"/>
                    </a:lnTo>
                    <a:lnTo>
                      <a:pt x="1985" y="1709"/>
                    </a:lnTo>
                    <a:lnTo>
                      <a:pt x="1954" y="1751"/>
                    </a:lnTo>
                    <a:lnTo>
                      <a:pt x="1922" y="1792"/>
                    </a:lnTo>
                    <a:lnTo>
                      <a:pt x="1887" y="1831"/>
                    </a:lnTo>
                    <a:lnTo>
                      <a:pt x="1851" y="1868"/>
                    </a:lnTo>
                    <a:lnTo>
                      <a:pt x="1813" y="1904"/>
                    </a:lnTo>
                    <a:lnTo>
                      <a:pt x="1772" y="1938"/>
                    </a:lnTo>
                    <a:lnTo>
                      <a:pt x="1730" y="1970"/>
                    </a:lnTo>
                    <a:lnTo>
                      <a:pt x="1687" y="2000"/>
                    </a:lnTo>
                    <a:lnTo>
                      <a:pt x="1643" y="2028"/>
                    </a:lnTo>
                    <a:lnTo>
                      <a:pt x="1597" y="2054"/>
                    </a:lnTo>
                    <a:lnTo>
                      <a:pt x="1548" y="2077"/>
                    </a:lnTo>
                    <a:lnTo>
                      <a:pt x="1500" y="2098"/>
                    </a:lnTo>
                    <a:lnTo>
                      <a:pt x="1450" y="2118"/>
                    </a:lnTo>
                    <a:lnTo>
                      <a:pt x="1398" y="2135"/>
                    </a:lnTo>
                    <a:lnTo>
                      <a:pt x="1345" y="2149"/>
                    </a:lnTo>
                    <a:lnTo>
                      <a:pt x="1292" y="2160"/>
                    </a:lnTo>
                    <a:lnTo>
                      <a:pt x="1237" y="2169"/>
                    </a:lnTo>
                    <a:lnTo>
                      <a:pt x="1181" y="2175"/>
                    </a:lnTo>
                    <a:lnTo>
                      <a:pt x="1125" y="2179"/>
                    </a:lnTo>
                    <a:lnTo>
                      <a:pt x="1070" y="2179"/>
                    </a:lnTo>
                    <a:lnTo>
                      <a:pt x="1015" y="2177"/>
                    </a:lnTo>
                    <a:lnTo>
                      <a:pt x="960" y="2172"/>
                    </a:lnTo>
                    <a:lnTo>
                      <a:pt x="907" y="2164"/>
                    </a:lnTo>
                    <a:lnTo>
                      <a:pt x="855" y="2154"/>
                    </a:lnTo>
                    <a:lnTo>
                      <a:pt x="803" y="2141"/>
                    </a:lnTo>
                    <a:lnTo>
                      <a:pt x="751" y="2126"/>
                    </a:lnTo>
                    <a:lnTo>
                      <a:pt x="702" y="2107"/>
                    </a:lnTo>
                    <a:lnTo>
                      <a:pt x="653" y="2087"/>
                    </a:lnTo>
                    <a:lnTo>
                      <a:pt x="606" y="2065"/>
                    </a:lnTo>
                    <a:lnTo>
                      <a:pt x="558" y="2041"/>
                    </a:lnTo>
                    <a:lnTo>
                      <a:pt x="513" y="2014"/>
                    </a:lnTo>
                    <a:lnTo>
                      <a:pt x="470" y="1985"/>
                    </a:lnTo>
                    <a:lnTo>
                      <a:pt x="428" y="1955"/>
                    </a:lnTo>
                    <a:lnTo>
                      <a:pt x="386" y="1922"/>
                    </a:lnTo>
                    <a:lnTo>
                      <a:pt x="347" y="1887"/>
                    </a:lnTo>
                    <a:lnTo>
                      <a:pt x="310" y="1850"/>
                    </a:lnTo>
                    <a:lnTo>
                      <a:pt x="274" y="1812"/>
                    </a:lnTo>
                    <a:lnTo>
                      <a:pt x="241" y="1772"/>
                    </a:lnTo>
                    <a:lnTo>
                      <a:pt x="209" y="1731"/>
                    </a:lnTo>
                    <a:lnTo>
                      <a:pt x="178" y="1688"/>
                    </a:lnTo>
                    <a:lnTo>
                      <a:pt x="150" y="1642"/>
                    </a:lnTo>
                    <a:lnTo>
                      <a:pt x="124" y="1596"/>
                    </a:lnTo>
                    <a:lnTo>
                      <a:pt x="101" y="1549"/>
                    </a:lnTo>
                    <a:lnTo>
                      <a:pt x="79" y="1500"/>
                    </a:lnTo>
                    <a:lnTo>
                      <a:pt x="60" y="1450"/>
                    </a:lnTo>
                    <a:lnTo>
                      <a:pt x="44" y="1398"/>
                    </a:lnTo>
                    <a:lnTo>
                      <a:pt x="30" y="1346"/>
                    </a:lnTo>
                    <a:lnTo>
                      <a:pt x="18" y="1292"/>
                    </a:lnTo>
                    <a:lnTo>
                      <a:pt x="10" y="1238"/>
                    </a:lnTo>
                    <a:lnTo>
                      <a:pt x="4" y="1181"/>
                    </a:lnTo>
                    <a:lnTo>
                      <a:pt x="0" y="1126"/>
                    </a:lnTo>
                    <a:lnTo>
                      <a:pt x="0" y="1071"/>
                    </a:lnTo>
                    <a:lnTo>
                      <a:pt x="2" y="1016"/>
                    </a:lnTo>
                    <a:lnTo>
                      <a:pt x="7" y="961"/>
                    </a:lnTo>
                    <a:lnTo>
                      <a:pt x="15" y="908"/>
                    </a:lnTo>
                    <a:lnTo>
                      <a:pt x="25" y="855"/>
                    </a:lnTo>
                    <a:lnTo>
                      <a:pt x="38" y="804"/>
                    </a:lnTo>
                    <a:lnTo>
                      <a:pt x="53" y="752"/>
                    </a:lnTo>
                    <a:lnTo>
                      <a:pt x="71" y="702"/>
                    </a:lnTo>
                    <a:lnTo>
                      <a:pt x="90" y="654"/>
                    </a:lnTo>
                    <a:lnTo>
                      <a:pt x="113" y="606"/>
                    </a:lnTo>
                    <a:lnTo>
                      <a:pt x="137" y="560"/>
                    </a:lnTo>
                    <a:lnTo>
                      <a:pt x="164" y="514"/>
                    </a:lnTo>
                    <a:lnTo>
                      <a:pt x="193" y="470"/>
                    </a:lnTo>
                    <a:lnTo>
                      <a:pt x="224" y="428"/>
                    </a:lnTo>
                    <a:lnTo>
                      <a:pt x="257" y="388"/>
                    </a:lnTo>
                    <a:lnTo>
                      <a:pt x="291" y="349"/>
                    </a:lnTo>
                    <a:lnTo>
                      <a:pt x="327" y="310"/>
                    </a:lnTo>
                    <a:lnTo>
                      <a:pt x="366" y="275"/>
                    </a:lnTo>
                    <a:lnTo>
                      <a:pt x="406" y="241"/>
                    </a:lnTo>
                    <a:lnTo>
                      <a:pt x="448" y="209"/>
                    </a:lnTo>
                    <a:lnTo>
                      <a:pt x="491" y="179"/>
                    </a:lnTo>
                    <a:lnTo>
                      <a:pt x="535" y="152"/>
                    </a:lnTo>
                    <a:lnTo>
                      <a:pt x="581" y="126"/>
                    </a:lnTo>
                    <a:lnTo>
                      <a:pt x="630" y="101"/>
                    </a:lnTo>
                    <a:lnTo>
                      <a:pt x="679" y="80"/>
                    </a:lnTo>
                    <a:lnTo>
                      <a:pt x="729" y="61"/>
                    </a:lnTo>
                    <a:lnTo>
                      <a:pt x="780" y="45"/>
                    </a:lnTo>
                    <a:lnTo>
                      <a:pt x="833" y="31"/>
                    </a:lnTo>
                    <a:lnTo>
                      <a:pt x="887" y="19"/>
                    </a:lnTo>
                    <a:lnTo>
                      <a:pt x="941" y="10"/>
                    </a:lnTo>
                    <a:lnTo>
                      <a:pt x="997" y="4"/>
                    </a:lnTo>
                    <a:close/>
                    <a:moveTo>
                      <a:pt x="1178" y="2140"/>
                    </a:moveTo>
                    <a:lnTo>
                      <a:pt x="1232" y="2134"/>
                    </a:lnTo>
                    <a:lnTo>
                      <a:pt x="1285" y="2125"/>
                    </a:lnTo>
                    <a:lnTo>
                      <a:pt x="1337" y="2113"/>
                    </a:lnTo>
                    <a:lnTo>
                      <a:pt x="1387" y="2100"/>
                    </a:lnTo>
                    <a:lnTo>
                      <a:pt x="1438" y="2084"/>
                    </a:lnTo>
                    <a:lnTo>
                      <a:pt x="1486" y="2065"/>
                    </a:lnTo>
                    <a:lnTo>
                      <a:pt x="1533" y="2045"/>
                    </a:lnTo>
                    <a:lnTo>
                      <a:pt x="1579" y="2022"/>
                    </a:lnTo>
                    <a:lnTo>
                      <a:pt x="1625" y="1997"/>
                    </a:lnTo>
                    <a:lnTo>
                      <a:pt x="1668" y="1970"/>
                    </a:lnTo>
                    <a:lnTo>
                      <a:pt x="1709" y="1941"/>
                    </a:lnTo>
                    <a:lnTo>
                      <a:pt x="1750" y="1911"/>
                    </a:lnTo>
                    <a:lnTo>
                      <a:pt x="1788" y="1877"/>
                    </a:lnTo>
                    <a:lnTo>
                      <a:pt x="1826" y="1843"/>
                    </a:lnTo>
                    <a:lnTo>
                      <a:pt x="1861" y="1806"/>
                    </a:lnTo>
                    <a:lnTo>
                      <a:pt x="1894" y="1769"/>
                    </a:lnTo>
                    <a:lnTo>
                      <a:pt x="1926" y="1729"/>
                    </a:lnTo>
                    <a:lnTo>
                      <a:pt x="1956" y="1689"/>
                    </a:lnTo>
                    <a:lnTo>
                      <a:pt x="1983" y="1646"/>
                    </a:lnTo>
                    <a:lnTo>
                      <a:pt x="2010" y="1602"/>
                    </a:lnTo>
                    <a:lnTo>
                      <a:pt x="2034" y="1557"/>
                    </a:lnTo>
                    <a:lnTo>
                      <a:pt x="2055" y="1511"/>
                    </a:lnTo>
                    <a:lnTo>
                      <a:pt x="2074" y="1464"/>
                    </a:lnTo>
                    <a:lnTo>
                      <a:pt x="2091" y="1415"/>
                    </a:lnTo>
                    <a:lnTo>
                      <a:pt x="2106" y="1366"/>
                    </a:lnTo>
                    <a:lnTo>
                      <a:pt x="2118" y="1316"/>
                    </a:lnTo>
                    <a:lnTo>
                      <a:pt x="2128" y="1266"/>
                    </a:lnTo>
                    <a:lnTo>
                      <a:pt x="2136" y="1213"/>
                    </a:lnTo>
                    <a:lnTo>
                      <a:pt x="2141" y="1161"/>
                    </a:lnTo>
                    <a:lnTo>
                      <a:pt x="2143" y="1108"/>
                    </a:lnTo>
                    <a:lnTo>
                      <a:pt x="2142" y="1055"/>
                    </a:lnTo>
                    <a:lnTo>
                      <a:pt x="2139" y="1001"/>
                    </a:lnTo>
                    <a:lnTo>
                      <a:pt x="2133" y="946"/>
                    </a:lnTo>
                    <a:lnTo>
                      <a:pt x="2125" y="894"/>
                    </a:lnTo>
                    <a:lnTo>
                      <a:pt x="2114" y="842"/>
                    </a:lnTo>
                    <a:lnTo>
                      <a:pt x="2100" y="791"/>
                    </a:lnTo>
                    <a:lnTo>
                      <a:pt x="2084" y="741"/>
                    </a:lnTo>
                    <a:lnTo>
                      <a:pt x="2066" y="693"/>
                    </a:lnTo>
                    <a:lnTo>
                      <a:pt x="2045" y="645"/>
                    </a:lnTo>
                    <a:lnTo>
                      <a:pt x="2022" y="600"/>
                    </a:lnTo>
                    <a:lnTo>
                      <a:pt x="1998" y="555"/>
                    </a:lnTo>
                    <a:lnTo>
                      <a:pt x="1970" y="511"/>
                    </a:lnTo>
                    <a:lnTo>
                      <a:pt x="1941" y="469"/>
                    </a:lnTo>
                    <a:lnTo>
                      <a:pt x="1910" y="429"/>
                    </a:lnTo>
                    <a:lnTo>
                      <a:pt x="1877" y="391"/>
                    </a:lnTo>
                    <a:lnTo>
                      <a:pt x="1843" y="354"/>
                    </a:lnTo>
                    <a:lnTo>
                      <a:pt x="1807" y="318"/>
                    </a:lnTo>
                    <a:lnTo>
                      <a:pt x="1768" y="284"/>
                    </a:lnTo>
                    <a:lnTo>
                      <a:pt x="1729" y="253"/>
                    </a:lnTo>
                    <a:lnTo>
                      <a:pt x="1688" y="223"/>
                    </a:lnTo>
                    <a:lnTo>
                      <a:pt x="1646" y="195"/>
                    </a:lnTo>
                    <a:lnTo>
                      <a:pt x="1603" y="170"/>
                    </a:lnTo>
                    <a:lnTo>
                      <a:pt x="1557" y="146"/>
                    </a:lnTo>
                    <a:lnTo>
                      <a:pt x="1511" y="125"/>
                    </a:lnTo>
                    <a:lnTo>
                      <a:pt x="1464" y="104"/>
                    </a:lnTo>
                    <a:lnTo>
                      <a:pt x="1416" y="87"/>
                    </a:lnTo>
                    <a:lnTo>
                      <a:pt x="1366" y="73"/>
                    </a:lnTo>
                    <a:lnTo>
                      <a:pt x="1316" y="60"/>
                    </a:lnTo>
                    <a:lnTo>
                      <a:pt x="1265" y="50"/>
                    </a:lnTo>
                    <a:lnTo>
                      <a:pt x="1214" y="43"/>
                    </a:lnTo>
                    <a:lnTo>
                      <a:pt x="1160" y="38"/>
                    </a:lnTo>
                    <a:lnTo>
                      <a:pt x="1108" y="36"/>
                    </a:lnTo>
                    <a:lnTo>
                      <a:pt x="1054" y="36"/>
                    </a:lnTo>
                    <a:lnTo>
                      <a:pt x="1000" y="40"/>
                    </a:lnTo>
                    <a:lnTo>
                      <a:pt x="946" y="45"/>
                    </a:lnTo>
                    <a:lnTo>
                      <a:pt x="893" y="54"/>
                    </a:lnTo>
                    <a:lnTo>
                      <a:pt x="841" y="65"/>
                    </a:lnTo>
                    <a:lnTo>
                      <a:pt x="791" y="79"/>
                    </a:lnTo>
                    <a:lnTo>
                      <a:pt x="740" y="95"/>
                    </a:lnTo>
                    <a:lnTo>
                      <a:pt x="692" y="114"/>
                    </a:lnTo>
                    <a:lnTo>
                      <a:pt x="645" y="135"/>
                    </a:lnTo>
                    <a:lnTo>
                      <a:pt x="599" y="157"/>
                    </a:lnTo>
                    <a:lnTo>
                      <a:pt x="553" y="182"/>
                    </a:lnTo>
                    <a:lnTo>
                      <a:pt x="510" y="209"/>
                    </a:lnTo>
                    <a:lnTo>
                      <a:pt x="469" y="238"/>
                    </a:lnTo>
                    <a:lnTo>
                      <a:pt x="429" y="269"/>
                    </a:lnTo>
                    <a:lnTo>
                      <a:pt x="390" y="301"/>
                    </a:lnTo>
                    <a:lnTo>
                      <a:pt x="352" y="337"/>
                    </a:lnTo>
                    <a:lnTo>
                      <a:pt x="317" y="373"/>
                    </a:lnTo>
                    <a:lnTo>
                      <a:pt x="284" y="411"/>
                    </a:lnTo>
                    <a:lnTo>
                      <a:pt x="252" y="450"/>
                    </a:lnTo>
                    <a:lnTo>
                      <a:pt x="222" y="491"/>
                    </a:lnTo>
                    <a:lnTo>
                      <a:pt x="195" y="533"/>
                    </a:lnTo>
                    <a:lnTo>
                      <a:pt x="168" y="577"/>
                    </a:lnTo>
                    <a:lnTo>
                      <a:pt x="144" y="622"/>
                    </a:lnTo>
                    <a:lnTo>
                      <a:pt x="123" y="668"/>
                    </a:lnTo>
                    <a:lnTo>
                      <a:pt x="104" y="715"/>
                    </a:lnTo>
                    <a:lnTo>
                      <a:pt x="87" y="763"/>
                    </a:lnTo>
                    <a:lnTo>
                      <a:pt x="72" y="813"/>
                    </a:lnTo>
                    <a:lnTo>
                      <a:pt x="60" y="863"/>
                    </a:lnTo>
                    <a:lnTo>
                      <a:pt x="50" y="914"/>
                    </a:lnTo>
                    <a:lnTo>
                      <a:pt x="42" y="965"/>
                    </a:lnTo>
                    <a:lnTo>
                      <a:pt x="38" y="1018"/>
                    </a:lnTo>
                    <a:lnTo>
                      <a:pt x="35" y="1071"/>
                    </a:lnTo>
                    <a:lnTo>
                      <a:pt x="36" y="1125"/>
                    </a:lnTo>
                    <a:lnTo>
                      <a:pt x="39" y="1178"/>
                    </a:lnTo>
                    <a:lnTo>
                      <a:pt x="45" y="1233"/>
                    </a:lnTo>
                    <a:lnTo>
                      <a:pt x="53" y="1286"/>
                    </a:lnTo>
                    <a:lnTo>
                      <a:pt x="64" y="1337"/>
                    </a:lnTo>
                    <a:lnTo>
                      <a:pt x="78" y="1388"/>
                    </a:lnTo>
                    <a:lnTo>
                      <a:pt x="94" y="1437"/>
                    </a:lnTo>
                    <a:lnTo>
                      <a:pt x="112" y="1487"/>
                    </a:lnTo>
                    <a:lnTo>
                      <a:pt x="133" y="1534"/>
                    </a:lnTo>
                    <a:lnTo>
                      <a:pt x="156" y="1580"/>
                    </a:lnTo>
                    <a:lnTo>
                      <a:pt x="181" y="1624"/>
                    </a:lnTo>
                    <a:lnTo>
                      <a:pt x="209" y="1667"/>
                    </a:lnTo>
                    <a:lnTo>
                      <a:pt x="237" y="1710"/>
                    </a:lnTo>
                    <a:lnTo>
                      <a:pt x="268" y="1750"/>
                    </a:lnTo>
                    <a:lnTo>
                      <a:pt x="301" y="1789"/>
                    </a:lnTo>
                    <a:lnTo>
                      <a:pt x="335" y="1825"/>
                    </a:lnTo>
                    <a:lnTo>
                      <a:pt x="371" y="1861"/>
                    </a:lnTo>
                    <a:lnTo>
                      <a:pt x="410" y="1895"/>
                    </a:lnTo>
                    <a:lnTo>
                      <a:pt x="449" y="1927"/>
                    </a:lnTo>
                    <a:lnTo>
                      <a:pt x="490" y="1956"/>
                    </a:lnTo>
                    <a:lnTo>
                      <a:pt x="532" y="1984"/>
                    </a:lnTo>
                    <a:lnTo>
                      <a:pt x="576" y="2010"/>
                    </a:lnTo>
                    <a:lnTo>
                      <a:pt x="621" y="2033"/>
                    </a:lnTo>
                    <a:lnTo>
                      <a:pt x="667" y="2055"/>
                    </a:lnTo>
                    <a:lnTo>
                      <a:pt x="714" y="2074"/>
                    </a:lnTo>
                    <a:lnTo>
                      <a:pt x="762" y="2091"/>
                    </a:lnTo>
                    <a:lnTo>
                      <a:pt x="812" y="2106"/>
                    </a:lnTo>
                    <a:lnTo>
                      <a:pt x="862" y="2119"/>
                    </a:lnTo>
                    <a:lnTo>
                      <a:pt x="913" y="2129"/>
                    </a:lnTo>
                    <a:lnTo>
                      <a:pt x="965" y="2136"/>
                    </a:lnTo>
                    <a:lnTo>
                      <a:pt x="1018" y="2141"/>
                    </a:lnTo>
                    <a:lnTo>
                      <a:pt x="1071" y="2143"/>
                    </a:lnTo>
                    <a:lnTo>
                      <a:pt x="1124" y="2143"/>
                    </a:lnTo>
                    <a:lnTo>
                      <a:pt x="1178" y="21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2789" name="Freeform 127"/>
              <p:cNvSpPr>
                <a:spLocks noEditPoints="1"/>
              </p:cNvSpPr>
              <p:nvPr/>
            </p:nvSpPr>
            <p:spPr bwMode="auto">
              <a:xfrm>
                <a:off x="2744" y="2023"/>
                <a:ext cx="272" cy="273"/>
              </a:xfrm>
              <a:custGeom>
                <a:avLst/>
                <a:gdLst>
                  <a:gd name="T0" fmla="*/ 0 w 2178"/>
                  <a:gd name="T1" fmla="*/ 0 h 2178"/>
                  <a:gd name="T2" fmla="*/ 0 w 2178"/>
                  <a:gd name="T3" fmla="*/ 0 h 2178"/>
                  <a:gd name="T4" fmla="*/ 0 w 2178"/>
                  <a:gd name="T5" fmla="*/ 0 h 2178"/>
                  <a:gd name="T6" fmla="*/ 0 w 2178"/>
                  <a:gd name="T7" fmla="*/ 0 h 2178"/>
                  <a:gd name="T8" fmla="*/ 0 w 2178"/>
                  <a:gd name="T9" fmla="*/ 0 h 2178"/>
                  <a:gd name="T10" fmla="*/ 0 w 2178"/>
                  <a:gd name="T11" fmla="*/ 0 h 2178"/>
                  <a:gd name="T12" fmla="*/ 0 w 2178"/>
                  <a:gd name="T13" fmla="*/ 0 h 2178"/>
                  <a:gd name="T14" fmla="*/ 0 w 2178"/>
                  <a:gd name="T15" fmla="*/ 0 h 2178"/>
                  <a:gd name="T16" fmla="*/ 0 w 2178"/>
                  <a:gd name="T17" fmla="*/ 0 h 2178"/>
                  <a:gd name="T18" fmla="*/ 0 w 2178"/>
                  <a:gd name="T19" fmla="*/ 0 h 2178"/>
                  <a:gd name="T20" fmla="*/ 0 w 2178"/>
                  <a:gd name="T21" fmla="*/ 0 h 2178"/>
                  <a:gd name="T22" fmla="*/ 0 w 2178"/>
                  <a:gd name="T23" fmla="*/ 0 h 2178"/>
                  <a:gd name="T24" fmla="*/ 0 w 2178"/>
                  <a:gd name="T25" fmla="*/ 0 h 2178"/>
                  <a:gd name="T26" fmla="*/ 0 w 2178"/>
                  <a:gd name="T27" fmla="*/ 0 h 2178"/>
                  <a:gd name="T28" fmla="*/ 0 w 2178"/>
                  <a:gd name="T29" fmla="*/ 0 h 2178"/>
                  <a:gd name="T30" fmla="*/ 0 w 2178"/>
                  <a:gd name="T31" fmla="*/ 0 h 2178"/>
                  <a:gd name="T32" fmla="*/ 0 w 2178"/>
                  <a:gd name="T33" fmla="*/ 0 h 2178"/>
                  <a:gd name="T34" fmla="*/ 0 w 2178"/>
                  <a:gd name="T35" fmla="*/ 0 h 2178"/>
                  <a:gd name="T36" fmla="*/ 0 w 2178"/>
                  <a:gd name="T37" fmla="*/ 0 h 2178"/>
                  <a:gd name="T38" fmla="*/ 0 w 2178"/>
                  <a:gd name="T39" fmla="*/ 0 h 2178"/>
                  <a:gd name="T40" fmla="*/ 0 w 2178"/>
                  <a:gd name="T41" fmla="*/ 0 h 2178"/>
                  <a:gd name="T42" fmla="*/ 0 w 2178"/>
                  <a:gd name="T43" fmla="*/ 0 h 2178"/>
                  <a:gd name="T44" fmla="*/ 0 w 2178"/>
                  <a:gd name="T45" fmla="*/ 0 h 2178"/>
                  <a:gd name="T46" fmla="*/ 0 w 2178"/>
                  <a:gd name="T47" fmla="*/ 0 h 2178"/>
                  <a:gd name="T48" fmla="*/ 0 w 2178"/>
                  <a:gd name="T49" fmla="*/ 0 h 2178"/>
                  <a:gd name="T50" fmla="*/ 0 w 2178"/>
                  <a:gd name="T51" fmla="*/ 0 h 2178"/>
                  <a:gd name="T52" fmla="*/ 0 w 2178"/>
                  <a:gd name="T53" fmla="*/ 0 h 2178"/>
                  <a:gd name="T54" fmla="*/ 0 w 2178"/>
                  <a:gd name="T55" fmla="*/ 0 h 2178"/>
                  <a:gd name="T56" fmla="*/ 0 w 2178"/>
                  <a:gd name="T57" fmla="*/ 0 h 2178"/>
                  <a:gd name="T58" fmla="*/ 0 w 2178"/>
                  <a:gd name="T59" fmla="*/ 0 h 2178"/>
                  <a:gd name="T60" fmla="*/ 0 w 2178"/>
                  <a:gd name="T61" fmla="*/ 0 h 2178"/>
                  <a:gd name="T62" fmla="*/ 0 w 2178"/>
                  <a:gd name="T63" fmla="*/ 0 h 2178"/>
                  <a:gd name="T64" fmla="*/ 0 w 2178"/>
                  <a:gd name="T65" fmla="*/ 0 h 2178"/>
                  <a:gd name="T66" fmla="*/ 0 w 2178"/>
                  <a:gd name="T67" fmla="*/ 0 h 2178"/>
                  <a:gd name="T68" fmla="*/ 0 w 2178"/>
                  <a:gd name="T69" fmla="*/ 0 h 2178"/>
                  <a:gd name="T70" fmla="*/ 0 w 2178"/>
                  <a:gd name="T71" fmla="*/ 0 h 2178"/>
                  <a:gd name="T72" fmla="*/ 0 w 2178"/>
                  <a:gd name="T73" fmla="*/ 0 h 2178"/>
                  <a:gd name="T74" fmla="*/ 0 w 2178"/>
                  <a:gd name="T75" fmla="*/ 0 h 2178"/>
                  <a:gd name="T76" fmla="*/ 0 w 2178"/>
                  <a:gd name="T77" fmla="*/ 0 h 2178"/>
                  <a:gd name="T78" fmla="*/ 0 w 2178"/>
                  <a:gd name="T79" fmla="*/ 0 h 2178"/>
                  <a:gd name="T80" fmla="*/ 0 w 2178"/>
                  <a:gd name="T81" fmla="*/ 0 h 2178"/>
                  <a:gd name="T82" fmla="*/ 0 w 2178"/>
                  <a:gd name="T83" fmla="*/ 0 h 2178"/>
                  <a:gd name="T84" fmla="*/ 0 w 2178"/>
                  <a:gd name="T85" fmla="*/ 0 h 2178"/>
                  <a:gd name="T86" fmla="*/ 0 w 2178"/>
                  <a:gd name="T87" fmla="*/ 0 h 2178"/>
                  <a:gd name="T88" fmla="*/ 0 w 2178"/>
                  <a:gd name="T89" fmla="*/ 0 h 2178"/>
                  <a:gd name="T90" fmla="*/ 0 w 2178"/>
                  <a:gd name="T91" fmla="*/ 0 h 2178"/>
                  <a:gd name="T92" fmla="*/ 0 w 2178"/>
                  <a:gd name="T93" fmla="*/ 0 h 2178"/>
                  <a:gd name="T94" fmla="*/ 0 w 2178"/>
                  <a:gd name="T95" fmla="*/ 0 h 2178"/>
                  <a:gd name="T96" fmla="*/ 0 w 2178"/>
                  <a:gd name="T97" fmla="*/ 0 h 2178"/>
                  <a:gd name="T98" fmla="*/ 0 w 2178"/>
                  <a:gd name="T99" fmla="*/ 0 h 2178"/>
                  <a:gd name="T100" fmla="*/ 0 w 2178"/>
                  <a:gd name="T101" fmla="*/ 0 h 2178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2178"/>
                  <a:gd name="T154" fmla="*/ 0 h 2178"/>
                  <a:gd name="T155" fmla="*/ 2178 w 2178"/>
                  <a:gd name="T156" fmla="*/ 2178 h 2178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2178" h="2178">
                    <a:moveTo>
                      <a:pt x="997" y="3"/>
                    </a:moveTo>
                    <a:lnTo>
                      <a:pt x="1053" y="0"/>
                    </a:lnTo>
                    <a:lnTo>
                      <a:pt x="1108" y="0"/>
                    </a:lnTo>
                    <a:lnTo>
                      <a:pt x="1163" y="2"/>
                    </a:lnTo>
                    <a:lnTo>
                      <a:pt x="1218" y="7"/>
                    </a:lnTo>
                    <a:lnTo>
                      <a:pt x="1271" y="15"/>
                    </a:lnTo>
                    <a:lnTo>
                      <a:pt x="1323" y="25"/>
                    </a:lnTo>
                    <a:lnTo>
                      <a:pt x="1375" y="38"/>
                    </a:lnTo>
                    <a:lnTo>
                      <a:pt x="1427" y="53"/>
                    </a:lnTo>
                    <a:lnTo>
                      <a:pt x="1476" y="71"/>
                    </a:lnTo>
                    <a:lnTo>
                      <a:pt x="1525" y="91"/>
                    </a:lnTo>
                    <a:lnTo>
                      <a:pt x="1572" y="114"/>
                    </a:lnTo>
                    <a:lnTo>
                      <a:pt x="1620" y="138"/>
                    </a:lnTo>
                    <a:lnTo>
                      <a:pt x="1665" y="165"/>
                    </a:lnTo>
                    <a:lnTo>
                      <a:pt x="1708" y="193"/>
                    </a:lnTo>
                    <a:lnTo>
                      <a:pt x="1750" y="224"/>
                    </a:lnTo>
                    <a:lnTo>
                      <a:pt x="1791" y="257"/>
                    </a:lnTo>
                    <a:lnTo>
                      <a:pt x="1831" y="291"/>
                    </a:lnTo>
                    <a:lnTo>
                      <a:pt x="1868" y="328"/>
                    </a:lnTo>
                    <a:lnTo>
                      <a:pt x="1904" y="367"/>
                    </a:lnTo>
                    <a:lnTo>
                      <a:pt x="1938" y="406"/>
                    </a:lnTo>
                    <a:lnTo>
                      <a:pt x="1969" y="448"/>
                    </a:lnTo>
                    <a:lnTo>
                      <a:pt x="2000" y="491"/>
                    </a:lnTo>
                    <a:lnTo>
                      <a:pt x="2028" y="536"/>
                    </a:lnTo>
                    <a:lnTo>
                      <a:pt x="2054" y="582"/>
                    </a:lnTo>
                    <a:lnTo>
                      <a:pt x="2077" y="630"/>
                    </a:lnTo>
                    <a:lnTo>
                      <a:pt x="2099" y="679"/>
                    </a:lnTo>
                    <a:lnTo>
                      <a:pt x="2118" y="729"/>
                    </a:lnTo>
                    <a:lnTo>
                      <a:pt x="2134" y="781"/>
                    </a:lnTo>
                    <a:lnTo>
                      <a:pt x="2148" y="833"/>
                    </a:lnTo>
                    <a:lnTo>
                      <a:pt x="2160" y="886"/>
                    </a:lnTo>
                    <a:lnTo>
                      <a:pt x="2168" y="941"/>
                    </a:lnTo>
                    <a:lnTo>
                      <a:pt x="2175" y="997"/>
                    </a:lnTo>
                    <a:lnTo>
                      <a:pt x="2178" y="1053"/>
                    </a:lnTo>
                    <a:lnTo>
                      <a:pt x="2178" y="1108"/>
                    </a:lnTo>
                    <a:lnTo>
                      <a:pt x="2176" y="1163"/>
                    </a:lnTo>
                    <a:lnTo>
                      <a:pt x="2171" y="1218"/>
                    </a:lnTo>
                    <a:lnTo>
                      <a:pt x="2163" y="1271"/>
                    </a:lnTo>
                    <a:lnTo>
                      <a:pt x="2153" y="1323"/>
                    </a:lnTo>
                    <a:lnTo>
                      <a:pt x="2140" y="1375"/>
                    </a:lnTo>
                    <a:lnTo>
                      <a:pt x="2125" y="1427"/>
                    </a:lnTo>
                    <a:lnTo>
                      <a:pt x="2108" y="1476"/>
                    </a:lnTo>
                    <a:lnTo>
                      <a:pt x="2088" y="1525"/>
                    </a:lnTo>
                    <a:lnTo>
                      <a:pt x="2065" y="1573"/>
                    </a:lnTo>
                    <a:lnTo>
                      <a:pt x="2041" y="1619"/>
                    </a:lnTo>
                    <a:lnTo>
                      <a:pt x="2014" y="1665"/>
                    </a:lnTo>
                    <a:lnTo>
                      <a:pt x="1985" y="1708"/>
                    </a:lnTo>
                    <a:lnTo>
                      <a:pt x="1954" y="1750"/>
                    </a:lnTo>
                    <a:lnTo>
                      <a:pt x="1922" y="1791"/>
                    </a:lnTo>
                    <a:lnTo>
                      <a:pt x="1887" y="1830"/>
                    </a:lnTo>
                    <a:lnTo>
                      <a:pt x="1851" y="1867"/>
                    </a:lnTo>
                    <a:lnTo>
                      <a:pt x="1813" y="1904"/>
                    </a:lnTo>
                    <a:lnTo>
                      <a:pt x="1772" y="1938"/>
                    </a:lnTo>
                    <a:lnTo>
                      <a:pt x="1730" y="1969"/>
                    </a:lnTo>
                    <a:lnTo>
                      <a:pt x="1687" y="1999"/>
                    </a:lnTo>
                    <a:lnTo>
                      <a:pt x="1643" y="2027"/>
                    </a:lnTo>
                    <a:lnTo>
                      <a:pt x="1597" y="2053"/>
                    </a:lnTo>
                    <a:lnTo>
                      <a:pt x="1548" y="2076"/>
                    </a:lnTo>
                    <a:lnTo>
                      <a:pt x="1499" y="2099"/>
                    </a:lnTo>
                    <a:lnTo>
                      <a:pt x="1449" y="2118"/>
                    </a:lnTo>
                    <a:lnTo>
                      <a:pt x="1398" y="2134"/>
                    </a:lnTo>
                    <a:lnTo>
                      <a:pt x="1345" y="2148"/>
                    </a:lnTo>
                    <a:lnTo>
                      <a:pt x="1291" y="2160"/>
                    </a:lnTo>
                    <a:lnTo>
                      <a:pt x="1237" y="2168"/>
                    </a:lnTo>
                    <a:lnTo>
                      <a:pt x="1181" y="2175"/>
                    </a:lnTo>
                    <a:lnTo>
                      <a:pt x="1125" y="2178"/>
                    </a:lnTo>
                    <a:lnTo>
                      <a:pt x="1070" y="2178"/>
                    </a:lnTo>
                    <a:lnTo>
                      <a:pt x="1015" y="2176"/>
                    </a:lnTo>
                    <a:lnTo>
                      <a:pt x="960" y="2171"/>
                    </a:lnTo>
                    <a:lnTo>
                      <a:pt x="907" y="2163"/>
                    </a:lnTo>
                    <a:lnTo>
                      <a:pt x="855" y="2153"/>
                    </a:lnTo>
                    <a:lnTo>
                      <a:pt x="803" y="2140"/>
                    </a:lnTo>
                    <a:lnTo>
                      <a:pt x="751" y="2125"/>
                    </a:lnTo>
                    <a:lnTo>
                      <a:pt x="702" y="2108"/>
                    </a:lnTo>
                    <a:lnTo>
                      <a:pt x="653" y="2087"/>
                    </a:lnTo>
                    <a:lnTo>
                      <a:pt x="605" y="2064"/>
                    </a:lnTo>
                    <a:lnTo>
                      <a:pt x="558" y="2040"/>
                    </a:lnTo>
                    <a:lnTo>
                      <a:pt x="513" y="2013"/>
                    </a:lnTo>
                    <a:lnTo>
                      <a:pt x="470" y="1985"/>
                    </a:lnTo>
                    <a:lnTo>
                      <a:pt x="428" y="1954"/>
                    </a:lnTo>
                    <a:lnTo>
                      <a:pt x="387" y="1922"/>
                    </a:lnTo>
                    <a:lnTo>
                      <a:pt x="347" y="1887"/>
                    </a:lnTo>
                    <a:lnTo>
                      <a:pt x="310" y="1850"/>
                    </a:lnTo>
                    <a:lnTo>
                      <a:pt x="274" y="1812"/>
                    </a:lnTo>
                    <a:lnTo>
                      <a:pt x="240" y="1772"/>
                    </a:lnTo>
                    <a:lnTo>
                      <a:pt x="209" y="1730"/>
                    </a:lnTo>
                    <a:lnTo>
                      <a:pt x="178" y="1687"/>
                    </a:lnTo>
                    <a:lnTo>
                      <a:pt x="150" y="1642"/>
                    </a:lnTo>
                    <a:lnTo>
                      <a:pt x="124" y="1596"/>
                    </a:lnTo>
                    <a:lnTo>
                      <a:pt x="101" y="1548"/>
                    </a:lnTo>
                    <a:lnTo>
                      <a:pt x="79" y="1500"/>
                    </a:lnTo>
                    <a:lnTo>
                      <a:pt x="60" y="1450"/>
                    </a:lnTo>
                    <a:lnTo>
                      <a:pt x="44" y="1397"/>
                    </a:lnTo>
                    <a:lnTo>
                      <a:pt x="30" y="1345"/>
                    </a:lnTo>
                    <a:lnTo>
                      <a:pt x="18" y="1292"/>
                    </a:lnTo>
                    <a:lnTo>
                      <a:pt x="10" y="1237"/>
                    </a:lnTo>
                    <a:lnTo>
                      <a:pt x="3" y="1181"/>
                    </a:lnTo>
                    <a:lnTo>
                      <a:pt x="0" y="1125"/>
                    </a:lnTo>
                    <a:lnTo>
                      <a:pt x="0" y="1070"/>
                    </a:lnTo>
                    <a:lnTo>
                      <a:pt x="2" y="1015"/>
                    </a:lnTo>
                    <a:lnTo>
                      <a:pt x="7" y="960"/>
                    </a:lnTo>
                    <a:lnTo>
                      <a:pt x="15" y="907"/>
                    </a:lnTo>
                    <a:lnTo>
                      <a:pt x="25" y="855"/>
                    </a:lnTo>
                    <a:lnTo>
                      <a:pt x="38" y="803"/>
                    </a:lnTo>
                    <a:lnTo>
                      <a:pt x="53" y="751"/>
                    </a:lnTo>
                    <a:lnTo>
                      <a:pt x="70" y="702"/>
                    </a:lnTo>
                    <a:lnTo>
                      <a:pt x="90" y="653"/>
                    </a:lnTo>
                    <a:lnTo>
                      <a:pt x="113" y="606"/>
                    </a:lnTo>
                    <a:lnTo>
                      <a:pt x="137" y="559"/>
                    </a:lnTo>
                    <a:lnTo>
                      <a:pt x="164" y="513"/>
                    </a:lnTo>
                    <a:lnTo>
                      <a:pt x="193" y="470"/>
                    </a:lnTo>
                    <a:lnTo>
                      <a:pt x="224" y="428"/>
                    </a:lnTo>
                    <a:lnTo>
                      <a:pt x="256" y="387"/>
                    </a:lnTo>
                    <a:lnTo>
                      <a:pt x="291" y="348"/>
                    </a:lnTo>
                    <a:lnTo>
                      <a:pt x="327" y="311"/>
                    </a:lnTo>
                    <a:lnTo>
                      <a:pt x="365" y="274"/>
                    </a:lnTo>
                    <a:lnTo>
                      <a:pt x="406" y="240"/>
                    </a:lnTo>
                    <a:lnTo>
                      <a:pt x="448" y="209"/>
                    </a:lnTo>
                    <a:lnTo>
                      <a:pt x="491" y="179"/>
                    </a:lnTo>
                    <a:lnTo>
                      <a:pt x="535" y="151"/>
                    </a:lnTo>
                    <a:lnTo>
                      <a:pt x="581" y="125"/>
                    </a:lnTo>
                    <a:lnTo>
                      <a:pt x="630" y="102"/>
                    </a:lnTo>
                    <a:lnTo>
                      <a:pt x="678" y="79"/>
                    </a:lnTo>
                    <a:lnTo>
                      <a:pt x="728" y="60"/>
                    </a:lnTo>
                    <a:lnTo>
                      <a:pt x="780" y="44"/>
                    </a:lnTo>
                    <a:lnTo>
                      <a:pt x="833" y="30"/>
                    </a:lnTo>
                    <a:lnTo>
                      <a:pt x="886" y="18"/>
                    </a:lnTo>
                    <a:lnTo>
                      <a:pt x="941" y="10"/>
                    </a:lnTo>
                    <a:lnTo>
                      <a:pt x="997" y="3"/>
                    </a:lnTo>
                    <a:close/>
                    <a:moveTo>
                      <a:pt x="1178" y="2139"/>
                    </a:moveTo>
                    <a:lnTo>
                      <a:pt x="1232" y="2133"/>
                    </a:lnTo>
                    <a:lnTo>
                      <a:pt x="1285" y="2125"/>
                    </a:lnTo>
                    <a:lnTo>
                      <a:pt x="1337" y="2114"/>
                    </a:lnTo>
                    <a:lnTo>
                      <a:pt x="1387" y="2100"/>
                    </a:lnTo>
                    <a:lnTo>
                      <a:pt x="1438" y="2083"/>
                    </a:lnTo>
                    <a:lnTo>
                      <a:pt x="1486" y="2065"/>
                    </a:lnTo>
                    <a:lnTo>
                      <a:pt x="1533" y="2044"/>
                    </a:lnTo>
                    <a:lnTo>
                      <a:pt x="1579" y="2021"/>
                    </a:lnTo>
                    <a:lnTo>
                      <a:pt x="1625" y="1997"/>
                    </a:lnTo>
                    <a:lnTo>
                      <a:pt x="1668" y="1970"/>
                    </a:lnTo>
                    <a:lnTo>
                      <a:pt x="1709" y="1941"/>
                    </a:lnTo>
                    <a:lnTo>
                      <a:pt x="1749" y="1910"/>
                    </a:lnTo>
                    <a:lnTo>
                      <a:pt x="1788" y="1877"/>
                    </a:lnTo>
                    <a:lnTo>
                      <a:pt x="1826" y="1842"/>
                    </a:lnTo>
                    <a:lnTo>
                      <a:pt x="1861" y="1806"/>
                    </a:lnTo>
                    <a:lnTo>
                      <a:pt x="1894" y="1768"/>
                    </a:lnTo>
                    <a:lnTo>
                      <a:pt x="1926" y="1729"/>
                    </a:lnTo>
                    <a:lnTo>
                      <a:pt x="1956" y="1688"/>
                    </a:lnTo>
                    <a:lnTo>
                      <a:pt x="1983" y="1645"/>
                    </a:lnTo>
                    <a:lnTo>
                      <a:pt x="2010" y="1601"/>
                    </a:lnTo>
                    <a:lnTo>
                      <a:pt x="2034" y="1557"/>
                    </a:lnTo>
                    <a:lnTo>
                      <a:pt x="2055" y="1511"/>
                    </a:lnTo>
                    <a:lnTo>
                      <a:pt x="2074" y="1464"/>
                    </a:lnTo>
                    <a:lnTo>
                      <a:pt x="2091" y="1415"/>
                    </a:lnTo>
                    <a:lnTo>
                      <a:pt x="2106" y="1366"/>
                    </a:lnTo>
                    <a:lnTo>
                      <a:pt x="2118" y="1316"/>
                    </a:lnTo>
                    <a:lnTo>
                      <a:pt x="2128" y="1265"/>
                    </a:lnTo>
                    <a:lnTo>
                      <a:pt x="2136" y="1214"/>
                    </a:lnTo>
                    <a:lnTo>
                      <a:pt x="2141" y="1160"/>
                    </a:lnTo>
                    <a:lnTo>
                      <a:pt x="2143" y="1108"/>
                    </a:lnTo>
                    <a:lnTo>
                      <a:pt x="2142" y="1054"/>
                    </a:lnTo>
                    <a:lnTo>
                      <a:pt x="2139" y="1000"/>
                    </a:lnTo>
                    <a:lnTo>
                      <a:pt x="2133" y="946"/>
                    </a:lnTo>
                    <a:lnTo>
                      <a:pt x="2125" y="893"/>
                    </a:lnTo>
                    <a:lnTo>
                      <a:pt x="2114" y="841"/>
                    </a:lnTo>
                    <a:lnTo>
                      <a:pt x="2100" y="791"/>
                    </a:lnTo>
                    <a:lnTo>
                      <a:pt x="2084" y="740"/>
                    </a:lnTo>
                    <a:lnTo>
                      <a:pt x="2066" y="692"/>
                    </a:lnTo>
                    <a:lnTo>
                      <a:pt x="2045" y="645"/>
                    </a:lnTo>
                    <a:lnTo>
                      <a:pt x="2022" y="599"/>
                    </a:lnTo>
                    <a:lnTo>
                      <a:pt x="1997" y="554"/>
                    </a:lnTo>
                    <a:lnTo>
                      <a:pt x="1970" y="510"/>
                    </a:lnTo>
                    <a:lnTo>
                      <a:pt x="1941" y="469"/>
                    </a:lnTo>
                    <a:lnTo>
                      <a:pt x="1910" y="429"/>
                    </a:lnTo>
                    <a:lnTo>
                      <a:pt x="1877" y="390"/>
                    </a:lnTo>
                    <a:lnTo>
                      <a:pt x="1843" y="353"/>
                    </a:lnTo>
                    <a:lnTo>
                      <a:pt x="1807" y="318"/>
                    </a:lnTo>
                    <a:lnTo>
                      <a:pt x="1768" y="284"/>
                    </a:lnTo>
                    <a:lnTo>
                      <a:pt x="1729" y="252"/>
                    </a:lnTo>
                    <a:lnTo>
                      <a:pt x="1688" y="222"/>
                    </a:lnTo>
                    <a:lnTo>
                      <a:pt x="1646" y="195"/>
                    </a:lnTo>
                    <a:lnTo>
                      <a:pt x="1602" y="169"/>
                    </a:lnTo>
                    <a:lnTo>
                      <a:pt x="1557" y="145"/>
                    </a:lnTo>
                    <a:lnTo>
                      <a:pt x="1511" y="124"/>
                    </a:lnTo>
                    <a:lnTo>
                      <a:pt x="1464" y="105"/>
                    </a:lnTo>
                    <a:lnTo>
                      <a:pt x="1416" y="88"/>
                    </a:lnTo>
                    <a:lnTo>
                      <a:pt x="1366" y="72"/>
                    </a:lnTo>
                    <a:lnTo>
                      <a:pt x="1316" y="60"/>
                    </a:lnTo>
                    <a:lnTo>
                      <a:pt x="1265" y="50"/>
                    </a:lnTo>
                    <a:lnTo>
                      <a:pt x="1213" y="42"/>
                    </a:lnTo>
                    <a:lnTo>
                      <a:pt x="1160" y="37"/>
                    </a:lnTo>
                    <a:lnTo>
                      <a:pt x="1107" y="35"/>
                    </a:lnTo>
                    <a:lnTo>
                      <a:pt x="1054" y="36"/>
                    </a:lnTo>
                    <a:lnTo>
                      <a:pt x="1000" y="39"/>
                    </a:lnTo>
                    <a:lnTo>
                      <a:pt x="946" y="45"/>
                    </a:lnTo>
                    <a:lnTo>
                      <a:pt x="893" y="53"/>
                    </a:lnTo>
                    <a:lnTo>
                      <a:pt x="841" y="64"/>
                    </a:lnTo>
                    <a:lnTo>
                      <a:pt x="791" y="78"/>
                    </a:lnTo>
                    <a:lnTo>
                      <a:pt x="740" y="95"/>
                    </a:lnTo>
                    <a:lnTo>
                      <a:pt x="692" y="113"/>
                    </a:lnTo>
                    <a:lnTo>
                      <a:pt x="645" y="134"/>
                    </a:lnTo>
                    <a:lnTo>
                      <a:pt x="599" y="157"/>
                    </a:lnTo>
                    <a:lnTo>
                      <a:pt x="553" y="182"/>
                    </a:lnTo>
                    <a:lnTo>
                      <a:pt x="510" y="208"/>
                    </a:lnTo>
                    <a:lnTo>
                      <a:pt x="469" y="237"/>
                    </a:lnTo>
                    <a:lnTo>
                      <a:pt x="429" y="268"/>
                    </a:lnTo>
                    <a:lnTo>
                      <a:pt x="390" y="301"/>
                    </a:lnTo>
                    <a:lnTo>
                      <a:pt x="352" y="336"/>
                    </a:lnTo>
                    <a:lnTo>
                      <a:pt x="317" y="372"/>
                    </a:lnTo>
                    <a:lnTo>
                      <a:pt x="284" y="410"/>
                    </a:lnTo>
                    <a:lnTo>
                      <a:pt x="252" y="449"/>
                    </a:lnTo>
                    <a:lnTo>
                      <a:pt x="222" y="490"/>
                    </a:lnTo>
                    <a:lnTo>
                      <a:pt x="195" y="533"/>
                    </a:lnTo>
                    <a:lnTo>
                      <a:pt x="168" y="577"/>
                    </a:lnTo>
                    <a:lnTo>
                      <a:pt x="144" y="621"/>
                    </a:lnTo>
                    <a:lnTo>
                      <a:pt x="123" y="667"/>
                    </a:lnTo>
                    <a:lnTo>
                      <a:pt x="104" y="714"/>
                    </a:lnTo>
                    <a:lnTo>
                      <a:pt x="87" y="763"/>
                    </a:lnTo>
                    <a:lnTo>
                      <a:pt x="72" y="812"/>
                    </a:lnTo>
                    <a:lnTo>
                      <a:pt x="60" y="862"/>
                    </a:lnTo>
                    <a:lnTo>
                      <a:pt x="50" y="913"/>
                    </a:lnTo>
                    <a:lnTo>
                      <a:pt x="42" y="965"/>
                    </a:lnTo>
                    <a:lnTo>
                      <a:pt x="37" y="1018"/>
                    </a:lnTo>
                    <a:lnTo>
                      <a:pt x="35" y="1071"/>
                    </a:lnTo>
                    <a:lnTo>
                      <a:pt x="36" y="1124"/>
                    </a:lnTo>
                    <a:lnTo>
                      <a:pt x="39" y="1178"/>
                    </a:lnTo>
                    <a:lnTo>
                      <a:pt x="45" y="1232"/>
                    </a:lnTo>
                    <a:lnTo>
                      <a:pt x="53" y="1285"/>
                    </a:lnTo>
                    <a:lnTo>
                      <a:pt x="64" y="1337"/>
                    </a:lnTo>
                    <a:lnTo>
                      <a:pt x="78" y="1387"/>
                    </a:lnTo>
                    <a:lnTo>
                      <a:pt x="94" y="1438"/>
                    </a:lnTo>
                    <a:lnTo>
                      <a:pt x="112" y="1486"/>
                    </a:lnTo>
                    <a:lnTo>
                      <a:pt x="133" y="1533"/>
                    </a:lnTo>
                    <a:lnTo>
                      <a:pt x="156" y="1579"/>
                    </a:lnTo>
                    <a:lnTo>
                      <a:pt x="180" y="1624"/>
                    </a:lnTo>
                    <a:lnTo>
                      <a:pt x="208" y="1668"/>
                    </a:lnTo>
                    <a:lnTo>
                      <a:pt x="237" y="1709"/>
                    </a:lnTo>
                    <a:lnTo>
                      <a:pt x="268" y="1749"/>
                    </a:lnTo>
                    <a:lnTo>
                      <a:pt x="301" y="1788"/>
                    </a:lnTo>
                    <a:lnTo>
                      <a:pt x="335" y="1825"/>
                    </a:lnTo>
                    <a:lnTo>
                      <a:pt x="371" y="1860"/>
                    </a:lnTo>
                    <a:lnTo>
                      <a:pt x="410" y="1894"/>
                    </a:lnTo>
                    <a:lnTo>
                      <a:pt x="449" y="1926"/>
                    </a:lnTo>
                    <a:lnTo>
                      <a:pt x="490" y="1956"/>
                    </a:lnTo>
                    <a:lnTo>
                      <a:pt x="532" y="1983"/>
                    </a:lnTo>
                    <a:lnTo>
                      <a:pt x="576" y="2009"/>
                    </a:lnTo>
                    <a:lnTo>
                      <a:pt x="621" y="2033"/>
                    </a:lnTo>
                    <a:lnTo>
                      <a:pt x="667" y="2054"/>
                    </a:lnTo>
                    <a:lnTo>
                      <a:pt x="714" y="2073"/>
                    </a:lnTo>
                    <a:lnTo>
                      <a:pt x="762" y="2090"/>
                    </a:lnTo>
                    <a:lnTo>
                      <a:pt x="812" y="2106"/>
                    </a:lnTo>
                    <a:lnTo>
                      <a:pt x="862" y="2118"/>
                    </a:lnTo>
                    <a:lnTo>
                      <a:pt x="913" y="2128"/>
                    </a:lnTo>
                    <a:lnTo>
                      <a:pt x="964" y="2136"/>
                    </a:lnTo>
                    <a:lnTo>
                      <a:pt x="1018" y="2141"/>
                    </a:lnTo>
                    <a:lnTo>
                      <a:pt x="1070" y="2143"/>
                    </a:lnTo>
                    <a:lnTo>
                      <a:pt x="1124" y="2142"/>
                    </a:lnTo>
                    <a:lnTo>
                      <a:pt x="1178" y="21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API Strategy To…</a:t>
            </a:r>
          </a:p>
        </p:txBody>
      </p:sp>
    </p:spTree>
    <p:extLst>
      <p:ext uri="{BB962C8B-B14F-4D97-AF65-F5344CB8AC3E}">
        <p14:creationId xmlns:p14="http://schemas.microsoft.com/office/powerpoint/2010/main" val="14572429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0" name="Group 40"/>
          <p:cNvGrpSpPr>
            <a:grpSpLocks/>
          </p:cNvGrpSpPr>
          <p:nvPr/>
        </p:nvGrpSpPr>
        <p:grpSpPr bwMode="auto">
          <a:xfrm>
            <a:off x="2824167" y="858839"/>
            <a:ext cx="3576637" cy="4048125"/>
            <a:chOff x="2823412" y="859630"/>
            <a:chExt cx="3577388" cy="4047188"/>
          </a:xfrm>
        </p:grpSpPr>
        <p:sp>
          <p:nvSpPr>
            <p:cNvPr id="24" name="Oval 16"/>
            <p:cNvSpPr>
              <a:spLocks noChangeArrowheads="1"/>
            </p:cNvSpPr>
            <p:nvPr/>
          </p:nvSpPr>
          <p:spPr bwMode="auto">
            <a:xfrm>
              <a:off x="3482362" y="1564317"/>
              <a:ext cx="2218204" cy="2218811"/>
            </a:xfrm>
            <a:prstGeom prst="ellipse">
              <a:avLst/>
            </a:prstGeom>
            <a:noFill/>
            <a:ln w="76200">
              <a:solidFill>
                <a:schemeClr val="bg2">
                  <a:lumMod val="9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  <p:grpSp>
          <p:nvGrpSpPr>
            <p:cNvPr id="22532" name="Group 15"/>
            <p:cNvGrpSpPr>
              <a:grpSpLocks/>
            </p:cNvGrpSpPr>
            <p:nvPr/>
          </p:nvGrpSpPr>
          <p:grpSpPr bwMode="auto">
            <a:xfrm>
              <a:off x="2823412" y="859630"/>
              <a:ext cx="3577388" cy="3581321"/>
              <a:chOff x="1559" y="781"/>
              <a:chExt cx="2667" cy="2732"/>
            </a:xfrm>
          </p:grpSpPr>
          <p:sp>
            <p:nvSpPr>
              <p:cNvPr id="22540" name="Freeform 5"/>
              <p:cNvSpPr>
                <a:spLocks/>
              </p:cNvSpPr>
              <p:nvPr/>
            </p:nvSpPr>
            <p:spPr bwMode="auto">
              <a:xfrm>
                <a:off x="2965" y="793"/>
                <a:ext cx="1261" cy="1294"/>
              </a:xfrm>
              <a:custGeom>
                <a:avLst/>
                <a:gdLst>
                  <a:gd name="T0" fmla="*/ 41 w 2974"/>
                  <a:gd name="T1" fmla="*/ 47 h 2974"/>
                  <a:gd name="T2" fmla="*/ 41 w 2974"/>
                  <a:gd name="T3" fmla="*/ 42 h 2974"/>
                  <a:gd name="T4" fmla="*/ 40 w 2974"/>
                  <a:gd name="T5" fmla="*/ 37 h 2974"/>
                  <a:gd name="T6" fmla="*/ 39 w 2974"/>
                  <a:gd name="T7" fmla="*/ 33 h 2974"/>
                  <a:gd name="T8" fmla="*/ 38 w 2974"/>
                  <a:gd name="T9" fmla="*/ 28 h 2974"/>
                  <a:gd name="T10" fmla="*/ 36 w 2974"/>
                  <a:gd name="T11" fmla="*/ 24 h 2974"/>
                  <a:gd name="T12" fmla="*/ 34 w 2974"/>
                  <a:gd name="T13" fmla="*/ 20 h 2974"/>
                  <a:gd name="T14" fmla="*/ 31 w 2974"/>
                  <a:gd name="T15" fmla="*/ 17 h 2974"/>
                  <a:gd name="T16" fmla="*/ 29 w 2974"/>
                  <a:gd name="T17" fmla="*/ 13 h 2974"/>
                  <a:gd name="T18" fmla="*/ 26 w 2974"/>
                  <a:gd name="T19" fmla="*/ 10 h 2974"/>
                  <a:gd name="T20" fmla="*/ 23 w 2974"/>
                  <a:gd name="T21" fmla="*/ 8 h 2974"/>
                  <a:gd name="T22" fmla="*/ 20 w 2974"/>
                  <a:gd name="T23" fmla="*/ 6 h 2974"/>
                  <a:gd name="T24" fmla="*/ 16 w 2974"/>
                  <a:gd name="T25" fmla="*/ 3 h 2974"/>
                  <a:gd name="T26" fmla="*/ 12 w 2974"/>
                  <a:gd name="T27" fmla="*/ 2 h 2974"/>
                  <a:gd name="T28" fmla="*/ 8 w 2974"/>
                  <a:gd name="T29" fmla="*/ 1 h 2974"/>
                  <a:gd name="T30" fmla="*/ 4 w 2974"/>
                  <a:gd name="T31" fmla="*/ 0 h 2974"/>
                  <a:gd name="T32" fmla="*/ 0 w 2974"/>
                  <a:gd name="T33" fmla="*/ 0 h 2974"/>
                  <a:gd name="T34" fmla="*/ 0 w 2974"/>
                  <a:gd name="T35" fmla="*/ 0 h 2974"/>
                  <a:gd name="T36" fmla="*/ 0 w 2974"/>
                  <a:gd name="T37" fmla="*/ 2 h 2974"/>
                  <a:gd name="T38" fmla="*/ 0 w 2974"/>
                  <a:gd name="T39" fmla="*/ 4 h 2974"/>
                  <a:gd name="T40" fmla="*/ 0 w 2974"/>
                  <a:gd name="T41" fmla="*/ 7 h 2974"/>
                  <a:gd name="T42" fmla="*/ 0 w 2974"/>
                  <a:gd name="T43" fmla="*/ 11 h 2974"/>
                  <a:gd name="T44" fmla="*/ 0 w 2974"/>
                  <a:gd name="T45" fmla="*/ 15 h 2974"/>
                  <a:gd name="T46" fmla="*/ 0 w 2974"/>
                  <a:gd name="T47" fmla="*/ 19 h 2974"/>
                  <a:gd name="T48" fmla="*/ 0 w 2974"/>
                  <a:gd name="T49" fmla="*/ 23 h 2974"/>
                  <a:gd name="T50" fmla="*/ 0 w 2974"/>
                  <a:gd name="T51" fmla="*/ 27 h 2974"/>
                  <a:gd name="T52" fmla="*/ 0 w 2974"/>
                  <a:gd name="T53" fmla="*/ 32 h 2974"/>
                  <a:gd name="T54" fmla="*/ 0 w 2974"/>
                  <a:gd name="T55" fmla="*/ 36 h 2974"/>
                  <a:gd name="T56" fmla="*/ 0 w 2974"/>
                  <a:gd name="T57" fmla="*/ 39 h 2974"/>
                  <a:gd name="T58" fmla="*/ 0 w 2974"/>
                  <a:gd name="T59" fmla="*/ 42 h 2974"/>
                  <a:gd name="T60" fmla="*/ 0 w 2974"/>
                  <a:gd name="T61" fmla="*/ 44 h 2974"/>
                  <a:gd name="T62" fmla="*/ 0 w 2974"/>
                  <a:gd name="T63" fmla="*/ 46 h 2974"/>
                  <a:gd name="T64" fmla="*/ 0 w 2974"/>
                  <a:gd name="T65" fmla="*/ 47 h 2974"/>
                  <a:gd name="T66" fmla="*/ 0 w 2974"/>
                  <a:gd name="T67" fmla="*/ 47 h 2974"/>
                  <a:gd name="T68" fmla="*/ 2 w 2974"/>
                  <a:gd name="T69" fmla="*/ 47 h 2974"/>
                  <a:gd name="T70" fmla="*/ 4 w 2974"/>
                  <a:gd name="T71" fmla="*/ 47 h 2974"/>
                  <a:gd name="T72" fmla="*/ 6 w 2974"/>
                  <a:gd name="T73" fmla="*/ 47 h 2974"/>
                  <a:gd name="T74" fmla="*/ 9 w 2974"/>
                  <a:gd name="T75" fmla="*/ 47 h 2974"/>
                  <a:gd name="T76" fmla="*/ 13 w 2974"/>
                  <a:gd name="T77" fmla="*/ 47 h 2974"/>
                  <a:gd name="T78" fmla="*/ 17 w 2974"/>
                  <a:gd name="T79" fmla="*/ 47 h 2974"/>
                  <a:gd name="T80" fmla="*/ 20 w 2974"/>
                  <a:gd name="T81" fmla="*/ 47 h 2974"/>
                  <a:gd name="T82" fmla="*/ 24 w 2974"/>
                  <a:gd name="T83" fmla="*/ 47 h 2974"/>
                  <a:gd name="T84" fmla="*/ 28 w 2974"/>
                  <a:gd name="T85" fmla="*/ 47 h 2974"/>
                  <a:gd name="T86" fmla="*/ 31 w 2974"/>
                  <a:gd name="T87" fmla="*/ 47 h 2974"/>
                  <a:gd name="T88" fmla="*/ 34 w 2974"/>
                  <a:gd name="T89" fmla="*/ 47 h 2974"/>
                  <a:gd name="T90" fmla="*/ 37 w 2974"/>
                  <a:gd name="T91" fmla="*/ 47 h 2974"/>
                  <a:gd name="T92" fmla="*/ 39 w 2974"/>
                  <a:gd name="T93" fmla="*/ 47 h 2974"/>
                  <a:gd name="T94" fmla="*/ 40 w 2974"/>
                  <a:gd name="T95" fmla="*/ 47 h 2974"/>
                  <a:gd name="T96" fmla="*/ 41 w 2974"/>
                  <a:gd name="T97" fmla="*/ 47 h 297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2974" h="2974">
                    <a:moveTo>
                      <a:pt x="2974" y="2974"/>
                    </a:moveTo>
                    <a:lnTo>
                      <a:pt x="2959" y="2670"/>
                    </a:lnTo>
                    <a:lnTo>
                      <a:pt x="2913" y="2376"/>
                    </a:lnTo>
                    <a:lnTo>
                      <a:pt x="2840" y="2091"/>
                    </a:lnTo>
                    <a:lnTo>
                      <a:pt x="2740" y="1817"/>
                    </a:lnTo>
                    <a:lnTo>
                      <a:pt x="2614" y="1557"/>
                    </a:lnTo>
                    <a:lnTo>
                      <a:pt x="2465" y="1312"/>
                    </a:lnTo>
                    <a:lnTo>
                      <a:pt x="2295" y="1082"/>
                    </a:lnTo>
                    <a:lnTo>
                      <a:pt x="2103" y="871"/>
                    </a:lnTo>
                    <a:lnTo>
                      <a:pt x="1892" y="679"/>
                    </a:lnTo>
                    <a:lnTo>
                      <a:pt x="1662" y="509"/>
                    </a:lnTo>
                    <a:lnTo>
                      <a:pt x="1417" y="360"/>
                    </a:lnTo>
                    <a:lnTo>
                      <a:pt x="1157" y="234"/>
                    </a:lnTo>
                    <a:lnTo>
                      <a:pt x="884" y="134"/>
                    </a:lnTo>
                    <a:lnTo>
                      <a:pt x="598" y="61"/>
                    </a:lnTo>
                    <a:lnTo>
                      <a:pt x="304" y="15"/>
                    </a:lnTo>
                    <a:lnTo>
                      <a:pt x="0" y="0"/>
                    </a:lnTo>
                    <a:lnTo>
                      <a:pt x="0" y="34"/>
                    </a:lnTo>
                    <a:lnTo>
                      <a:pt x="0" y="128"/>
                    </a:lnTo>
                    <a:lnTo>
                      <a:pt x="0" y="275"/>
                    </a:lnTo>
                    <a:lnTo>
                      <a:pt x="0" y="465"/>
                    </a:lnTo>
                    <a:lnTo>
                      <a:pt x="0" y="690"/>
                    </a:lnTo>
                    <a:lnTo>
                      <a:pt x="0" y="942"/>
                    </a:lnTo>
                    <a:lnTo>
                      <a:pt x="0" y="1210"/>
                    </a:lnTo>
                    <a:lnTo>
                      <a:pt x="0" y="1488"/>
                    </a:lnTo>
                    <a:lnTo>
                      <a:pt x="0" y="1765"/>
                    </a:lnTo>
                    <a:lnTo>
                      <a:pt x="0" y="2033"/>
                    </a:lnTo>
                    <a:lnTo>
                      <a:pt x="0" y="2285"/>
                    </a:lnTo>
                    <a:lnTo>
                      <a:pt x="0" y="2510"/>
                    </a:lnTo>
                    <a:lnTo>
                      <a:pt x="0" y="2700"/>
                    </a:lnTo>
                    <a:lnTo>
                      <a:pt x="0" y="2847"/>
                    </a:lnTo>
                    <a:lnTo>
                      <a:pt x="0" y="2941"/>
                    </a:lnTo>
                    <a:lnTo>
                      <a:pt x="0" y="2974"/>
                    </a:lnTo>
                    <a:lnTo>
                      <a:pt x="33" y="2974"/>
                    </a:lnTo>
                    <a:lnTo>
                      <a:pt x="127" y="2974"/>
                    </a:lnTo>
                    <a:lnTo>
                      <a:pt x="274" y="2974"/>
                    </a:lnTo>
                    <a:lnTo>
                      <a:pt x="464" y="2974"/>
                    </a:lnTo>
                    <a:lnTo>
                      <a:pt x="689" y="2974"/>
                    </a:lnTo>
                    <a:lnTo>
                      <a:pt x="941" y="2974"/>
                    </a:lnTo>
                    <a:lnTo>
                      <a:pt x="1209" y="2974"/>
                    </a:lnTo>
                    <a:lnTo>
                      <a:pt x="1487" y="2974"/>
                    </a:lnTo>
                    <a:lnTo>
                      <a:pt x="1764" y="2974"/>
                    </a:lnTo>
                    <a:lnTo>
                      <a:pt x="2032" y="2974"/>
                    </a:lnTo>
                    <a:lnTo>
                      <a:pt x="2284" y="2974"/>
                    </a:lnTo>
                    <a:lnTo>
                      <a:pt x="2509" y="2974"/>
                    </a:lnTo>
                    <a:lnTo>
                      <a:pt x="2699" y="2974"/>
                    </a:lnTo>
                    <a:lnTo>
                      <a:pt x="2846" y="2974"/>
                    </a:lnTo>
                    <a:lnTo>
                      <a:pt x="2940" y="2974"/>
                    </a:lnTo>
                    <a:lnTo>
                      <a:pt x="2974" y="2974"/>
                    </a:lnTo>
                    <a:close/>
                  </a:path>
                </a:pathLst>
              </a:custGeom>
              <a:solidFill>
                <a:srgbClr val="303FF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8575" cmpd="sng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2541" name="Freeform 6"/>
              <p:cNvSpPr>
                <a:spLocks/>
              </p:cNvSpPr>
              <p:nvPr/>
            </p:nvSpPr>
            <p:spPr bwMode="auto">
              <a:xfrm>
                <a:off x="1559" y="781"/>
                <a:ext cx="1262" cy="1294"/>
              </a:xfrm>
              <a:custGeom>
                <a:avLst/>
                <a:gdLst>
                  <a:gd name="T0" fmla="*/ 41 w 2975"/>
                  <a:gd name="T1" fmla="*/ 0 h 2974"/>
                  <a:gd name="T2" fmla="*/ 37 w 2975"/>
                  <a:gd name="T3" fmla="*/ 0 h 2974"/>
                  <a:gd name="T4" fmla="*/ 33 w 2975"/>
                  <a:gd name="T5" fmla="*/ 1 h 2974"/>
                  <a:gd name="T6" fmla="*/ 28 w 2975"/>
                  <a:gd name="T7" fmla="*/ 2 h 2974"/>
                  <a:gd name="T8" fmla="*/ 25 w 2975"/>
                  <a:gd name="T9" fmla="*/ 3 h 2974"/>
                  <a:gd name="T10" fmla="*/ 21 w 2975"/>
                  <a:gd name="T11" fmla="*/ 6 h 2974"/>
                  <a:gd name="T12" fmla="*/ 18 w 2975"/>
                  <a:gd name="T13" fmla="*/ 8 h 2974"/>
                  <a:gd name="T14" fmla="*/ 15 w 2975"/>
                  <a:gd name="T15" fmla="*/ 10 h 2974"/>
                  <a:gd name="T16" fmla="*/ 12 w 2975"/>
                  <a:gd name="T17" fmla="*/ 13 h 2974"/>
                  <a:gd name="T18" fmla="*/ 9 w 2975"/>
                  <a:gd name="T19" fmla="*/ 17 h 2974"/>
                  <a:gd name="T20" fmla="*/ 7 w 2975"/>
                  <a:gd name="T21" fmla="*/ 20 h 2974"/>
                  <a:gd name="T22" fmla="*/ 5 w 2975"/>
                  <a:gd name="T23" fmla="*/ 24 h 2974"/>
                  <a:gd name="T24" fmla="*/ 3 w 2975"/>
                  <a:gd name="T25" fmla="*/ 28 h 2974"/>
                  <a:gd name="T26" fmla="*/ 2 w 2975"/>
                  <a:gd name="T27" fmla="*/ 33 h 2974"/>
                  <a:gd name="T28" fmla="*/ 1 w 2975"/>
                  <a:gd name="T29" fmla="*/ 37 h 2974"/>
                  <a:gd name="T30" fmla="*/ 0 w 2975"/>
                  <a:gd name="T31" fmla="*/ 42 h 2974"/>
                  <a:gd name="T32" fmla="*/ 0 w 2975"/>
                  <a:gd name="T33" fmla="*/ 47 h 2974"/>
                  <a:gd name="T34" fmla="*/ 0 w 2975"/>
                  <a:gd name="T35" fmla="*/ 47 h 2974"/>
                  <a:gd name="T36" fmla="*/ 2 w 2975"/>
                  <a:gd name="T37" fmla="*/ 47 h 2974"/>
                  <a:gd name="T38" fmla="*/ 4 w 2975"/>
                  <a:gd name="T39" fmla="*/ 47 h 2974"/>
                  <a:gd name="T40" fmla="*/ 6 w 2975"/>
                  <a:gd name="T41" fmla="*/ 47 h 2974"/>
                  <a:gd name="T42" fmla="*/ 9 w 2975"/>
                  <a:gd name="T43" fmla="*/ 47 h 2974"/>
                  <a:gd name="T44" fmla="*/ 13 w 2975"/>
                  <a:gd name="T45" fmla="*/ 47 h 2974"/>
                  <a:gd name="T46" fmla="*/ 17 w 2975"/>
                  <a:gd name="T47" fmla="*/ 47 h 2974"/>
                  <a:gd name="T48" fmla="*/ 20 w 2975"/>
                  <a:gd name="T49" fmla="*/ 47 h 2974"/>
                  <a:gd name="T50" fmla="*/ 24 w 2975"/>
                  <a:gd name="T51" fmla="*/ 47 h 2974"/>
                  <a:gd name="T52" fmla="*/ 28 w 2975"/>
                  <a:gd name="T53" fmla="*/ 47 h 2974"/>
                  <a:gd name="T54" fmla="*/ 31 w 2975"/>
                  <a:gd name="T55" fmla="*/ 47 h 2974"/>
                  <a:gd name="T56" fmla="*/ 34 w 2975"/>
                  <a:gd name="T57" fmla="*/ 47 h 2974"/>
                  <a:gd name="T58" fmla="*/ 37 w 2975"/>
                  <a:gd name="T59" fmla="*/ 47 h 2974"/>
                  <a:gd name="T60" fmla="*/ 39 w 2975"/>
                  <a:gd name="T61" fmla="*/ 47 h 2974"/>
                  <a:gd name="T62" fmla="*/ 40 w 2975"/>
                  <a:gd name="T63" fmla="*/ 47 h 2974"/>
                  <a:gd name="T64" fmla="*/ 41 w 2975"/>
                  <a:gd name="T65" fmla="*/ 47 h 2974"/>
                  <a:gd name="T66" fmla="*/ 41 w 2975"/>
                  <a:gd name="T67" fmla="*/ 46 h 2974"/>
                  <a:gd name="T68" fmla="*/ 41 w 2975"/>
                  <a:gd name="T69" fmla="*/ 44 h 2974"/>
                  <a:gd name="T70" fmla="*/ 41 w 2975"/>
                  <a:gd name="T71" fmla="*/ 42 h 2974"/>
                  <a:gd name="T72" fmla="*/ 41 w 2975"/>
                  <a:gd name="T73" fmla="*/ 39 h 2974"/>
                  <a:gd name="T74" fmla="*/ 41 w 2975"/>
                  <a:gd name="T75" fmla="*/ 36 h 2974"/>
                  <a:gd name="T76" fmla="*/ 41 w 2975"/>
                  <a:gd name="T77" fmla="*/ 32 h 2974"/>
                  <a:gd name="T78" fmla="*/ 41 w 2975"/>
                  <a:gd name="T79" fmla="*/ 27 h 2974"/>
                  <a:gd name="T80" fmla="*/ 41 w 2975"/>
                  <a:gd name="T81" fmla="*/ 23 h 2974"/>
                  <a:gd name="T82" fmla="*/ 41 w 2975"/>
                  <a:gd name="T83" fmla="*/ 19 h 2974"/>
                  <a:gd name="T84" fmla="*/ 41 w 2975"/>
                  <a:gd name="T85" fmla="*/ 15 h 2974"/>
                  <a:gd name="T86" fmla="*/ 41 w 2975"/>
                  <a:gd name="T87" fmla="*/ 11 h 2974"/>
                  <a:gd name="T88" fmla="*/ 41 w 2975"/>
                  <a:gd name="T89" fmla="*/ 7 h 2974"/>
                  <a:gd name="T90" fmla="*/ 41 w 2975"/>
                  <a:gd name="T91" fmla="*/ 4 h 2974"/>
                  <a:gd name="T92" fmla="*/ 41 w 2975"/>
                  <a:gd name="T93" fmla="*/ 2 h 2974"/>
                  <a:gd name="T94" fmla="*/ 41 w 2975"/>
                  <a:gd name="T95" fmla="*/ 0 h 2974"/>
                  <a:gd name="T96" fmla="*/ 41 w 2975"/>
                  <a:gd name="T97" fmla="*/ 0 h 297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2975" h="2974">
                    <a:moveTo>
                      <a:pt x="2975" y="0"/>
                    </a:moveTo>
                    <a:lnTo>
                      <a:pt x="2670" y="15"/>
                    </a:lnTo>
                    <a:lnTo>
                      <a:pt x="2375" y="61"/>
                    </a:lnTo>
                    <a:lnTo>
                      <a:pt x="2090" y="134"/>
                    </a:lnTo>
                    <a:lnTo>
                      <a:pt x="1816" y="234"/>
                    </a:lnTo>
                    <a:lnTo>
                      <a:pt x="1556" y="360"/>
                    </a:lnTo>
                    <a:lnTo>
                      <a:pt x="1311" y="509"/>
                    </a:lnTo>
                    <a:lnTo>
                      <a:pt x="1082" y="679"/>
                    </a:lnTo>
                    <a:lnTo>
                      <a:pt x="870" y="871"/>
                    </a:lnTo>
                    <a:lnTo>
                      <a:pt x="679" y="1082"/>
                    </a:lnTo>
                    <a:lnTo>
                      <a:pt x="508" y="1312"/>
                    </a:lnTo>
                    <a:lnTo>
                      <a:pt x="359" y="1557"/>
                    </a:lnTo>
                    <a:lnTo>
                      <a:pt x="233" y="1817"/>
                    </a:lnTo>
                    <a:lnTo>
                      <a:pt x="133" y="2091"/>
                    </a:lnTo>
                    <a:lnTo>
                      <a:pt x="60" y="2376"/>
                    </a:lnTo>
                    <a:lnTo>
                      <a:pt x="15" y="2670"/>
                    </a:lnTo>
                    <a:lnTo>
                      <a:pt x="0" y="2974"/>
                    </a:lnTo>
                    <a:lnTo>
                      <a:pt x="33" y="2974"/>
                    </a:lnTo>
                    <a:lnTo>
                      <a:pt x="127" y="2974"/>
                    </a:lnTo>
                    <a:lnTo>
                      <a:pt x="275" y="2974"/>
                    </a:lnTo>
                    <a:lnTo>
                      <a:pt x="464" y="2974"/>
                    </a:lnTo>
                    <a:lnTo>
                      <a:pt x="690" y="2974"/>
                    </a:lnTo>
                    <a:lnTo>
                      <a:pt x="941" y="2974"/>
                    </a:lnTo>
                    <a:lnTo>
                      <a:pt x="1210" y="2974"/>
                    </a:lnTo>
                    <a:lnTo>
                      <a:pt x="1487" y="2974"/>
                    </a:lnTo>
                    <a:lnTo>
                      <a:pt x="1764" y="2974"/>
                    </a:lnTo>
                    <a:lnTo>
                      <a:pt x="2033" y="2974"/>
                    </a:lnTo>
                    <a:lnTo>
                      <a:pt x="2284" y="2974"/>
                    </a:lnTo>
                    <a:lnTo>
                      <a:pt x="2510" y="2974"/>
                    </a:lnTo>
                    <a:lnTo>
                      <a:pt x="2699" y="2974"/>
                    </a:lnTo>
                    <a:lnTo>
                      <a:pt x="2847" y="2974"/>
                    </a:lnTo>
                    <a:lnTo>
                      <a:pt x="2941" y="2974"/>
                    </a:lnTo>
                    <a:lnTo>
                      <a:pt x="2975" y="2974"/>
                    </a:lnTo>
                    <a:lnTo>
                      <a:pt x="2975" y="2941"/>
                    </a:lnTo>
                    <a:lnTo>
                      <a:pt x="2975" y="2847"/>
                    </a:lnTo>
                    <a:lnTo>
                      <a:pt x="2975" y="2700"/>
                    </a:lnTo>
                    <a:lnTo>
                      <a:pt x="2975" y="2510"/>
                    </a:lnTo>
                    <a:lnTo>
                      <a:pt x="2975" y="2285"/>
                    </a:lnTo>
                    <a:lnTo>
                      <a:pt x="2975" y="2033"/>
                    </a:lnTo>
                    <a:lnTo>
                      <a:pt x="2975" y="1765"/>
                    </a:lnTo>
                    <a:lnTo>
                      <a:pt x="2975" y="1488"/>
                    </a:lnTo>
                    <a:lnTo>
                      <a:pt x="2975" y="1210"/>
                    </a:lnTo>
                    <a:lnTo>
                      <a:pt x="2975" y="942"/>
                    </a:lnTo>
                    <a:lnTo>
                      <a:pt x="2975" y="690"/>
                    </a:lnTo>
                    <a:lnTo>
                      <a:pt x="2975" y="465"/>
                    </a:lnTo>
                    <a:lnTo>
                      <a:pt x="2975" y="275"/>
                    </a:lnTo>
                    <a:lnTo>
                      <a:pt x="2975" y="128"/>
                    </a:lnTo>
                    <a:lnTo>
                      <a:pt x="2975" y="34"/>
                    </a:lnTo>
                    <a:lnTo>
                      <a:pt x="2975" y="0"/>
                    </a:lnTo>
                    <a:close/>
                  </a:path>
                </a:pathLst>
              </a:custGeom>
              <a:solidFill>
                <a:srgbClr val="5763F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8575" cmpd="sng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2542" name="Freeform 7"/>
              <p:cNvSpPr>
                <a:spLocks/>
              </p:cNvSpPr>
              <p:nvPr/>
            </p:nvSpPr>
            <p:spPr bwMode="auto">
              <a:xfrm>
                <a:off x="1559" y="2219"/>
                <a:ext cx="1262" cy="1294"/>
              </a:xfrm>
              <a:custGeom>
                <a:avLst/>
                <a:gdLst>
                  <a:gd name="T0" fmla="*/ 0 w 2975"/>
                  <a:gd name="T1" fmla="*/ 0 h 2975"/>
                  <a:gd name="T2" fmla="*/ 0 w 2975"/>
                  <a:gd name="T3" fmla="*/ 5 h 2975"/>
                  <a:gd name="T4" fmla="*/ 1 w 2975"/>
                  <a:gd name="T5" fmla="*/ 10 h 2975"/>
                  <a:gd name="T6" fmla="*/ 2 w 2975"/>
                  <a:gd name="T7" fmla="*/ 14 h 2975"/>
                  <a:gd name="T8" fmla="*/ 3 w 2975"/>
                  <a:gd name="T9" fmla="*/ 18 h 2975"/>
                  <a:gd name="T10" fmla="*/ 5 w 2975"/>
                  <a:gd name="T11" fmla="*/ 22 h 2975"/>
                  <a:gd name="T12" fmla="*/ 7 w 2975"/>
                  <a:gd name="T13" fmla="*/ 26 h 2975"/>
                  <a:gd name="T14" fmla="*/ 9 w 2975"/>
                  <a:gd name="T15" fmla="*/ 30 h 2975"/>
                  <a:gd name="T16" fmla="*/ 12 w 2975"/>
                  <a:gd name="T17" fmla="*/ 33 h 2975"/>
                  <a:gd name="T18" fmla="*/ 15 w 2975"/>
                  <a:gd name="T19" fmla="*/ 36 h 2975"/>
                  <a:gd name="T20" fmla="*/ 18 w 2975"/>
                  <a:gd name="T21" fmla="*/ 38 h 2975"/>
                  <a:gd name="T22" fmla="*/ 21 w 2975"/>
                  <a:gd name="T23" fmla="*/ 41 h 2975"/>
                  <a:gd name="T24" fmla="*/ 25 w 2975"/>
                  <a:gd name="T25" fmla="*/ 43 h 2975"/>
                  <a:gd name="T26" fmla="*/ 28 w 2975"/>
                  <a:gd name="T27" fmla="*/ 44 h 2975"/>
                  <a:gd name="T28" fmla="*/ 33 w 2975"/>
                  <a:gd name="T29" fmla="*/ 45 h 2975"/>
                  <a:gd name="T30" fmla="*/ 37 w 2975"/>
                  <a:gd name="T31" fmla="*/ 46 h 2975"/>
                  <a:gd name="T32" fmla="*/ 41 w 2975"/>
                  <a:gd name="T33" fmla="*/ 47 h 2975"/>
                  <a:gd name="T34" fmla="*/ 41 w 2975"/>
                  <a:gd name="T35" fmla="*/ 46 h 2975"/>
                  <a:gd name="T36" fmla="*/ 41 w 2975"/>
                  <a:gd name="T37" fmla="*/ 44 h 2975"/>
                  <a:gd name="T38" fmla="*/ 41 w 2975"/>
                  <a:gd name="T39" fmla="*/ 42 h 2975"/>
                  <a:gd name="T40" fmla="*/ 41 w 2975"/>
                  <a:gd name="T41" fmla="*/ 39 h 2975"/>
                  <a:gd name="T42" fmla="*/ 41 w 2975"/>
                  <a:gd name="T43" fmla="*/ 36 h 2975"/>
                  <a:gd name="T44" fmla="*/ 41 w 2975"/>
                  <a:gd name="T45" fmla="*/ 32 h 2975"/>
                  <a:gd name="T46" fmla="*/ 41 w 2975"/>
                  <a:gd name="T47" fmla="*/ 27 h 2975"/>
                  <a:gd name="T48" fmla="*/ 41 w 2975"/>
                  <a:gd name="T49" fmla="*/ 23 h 2975"/>
                  <a:gd name="T50" fmla="*/ 41 w 2975"/>
                  <a:gd name="T51" fmla="*/ 19 h 2975"/>
                  <a:gd name="T52" fmla="*/ 41 w 2975"/>
                  <a:gd name="T53" fmla="*/ 14 h 2975"/>
                  <a:gd name="T54" fmla="*/ 41 w 2975"/>
                  <a:gd name="T55" fmla="*/ 11 h 2975"/>
                  <a:gd name="T56" fmla="*/ 41 w 2975"/>
                  <a:gd name="T57" fmla="*/ 7 h 2975"/>
                  <a:gd name="T58" fmla="*/ 41 w 2975"/>
                  <a:gd name="T59" fmla="*/ 4 h 2975"/>
                  <a:gd name="T60" fmla="*/ 41 w 2975"/>
                  <a:gd name="T61" fmla="*/ 2 h 2975"/>
                  <a:gd name="T62" fmla="*/ 41 w 2975"/>
                  <a:gd name="T63" fmla="*/ 0 h 2975"/>
                  <a:gd name="T64" fmla="*/ 41 w 2975"/>
                  <a:gd name="T65" fmla="*/ 0 h 2975"/>
                  <a:gd name="T66" fmla="*/ 40 w 2975"/>
                  <a:gd name="T67" fmla="*/ 0 h 2975"/>
                  <a:gd name="T68" fmla="*/ 39 w 2975"/>
                  <a:gd name="T69" fmla="*/ 0 h 2975"/>
                  <a:gd name="T70" fmla="*/ 37 w 2975"/>
                  <a:gd name="T71" fmla="*/ 0 h 2975"/>
                  <a:gd name="T72" fmla="*/ 34 w 2975"/>
                  <a:gd name="T73" fmla="*/ 0 h 2975"/>
                  <a:gd name="T74" fmla="*/ 31 w 2975"/>
                  <a:gd name="T75" fmla="*/ 0 h 2975"/>
                  <a:gd name="T76" fmla="*/ 28 w 2975"/>
                  <a:gd name="T77" fmla="*/ 0 h 2975"/>
                  <a:gd name="T78" fmla="*/ 24 w 2975"/>
                  <a:gd name="T79" fmla="*/ 0 h 2975"/>
                  <a:gd name="T80" fmla="*/ 20 w 2975"/>
                  <a:gd name="T81" fmla="*/ 0 h 2975"/>
                  <a:gd name="T82" fmla="*/ 17 w 2975"/>
                  <a:gd name="T83" fmla="*/ 0 h 2975"/>
                  <a:gd name="T84" fmla="*/ 13 w 2975"/>
                  <a:gd name="T85" fmla="*/ 0 h 2975"/>
                  <a:gd name="T86" fmla="*/ 9 w 2975"/>
                  <a:gd name="T87" fmla="*/ 0 h 2975"/>
                  <a:gd name="T88" fmla="*/ 6 w 2975"/>
                  <a:gd name="T89" fmla="*/ 0 h 2975"/>
                  <a:gd name="T90" fmla="*/ 4 w 2975"/>
                  <a:gd name="T91" fmla="*/ 0 h 2975"/>
                  <a:gd name="T92" fmla="*/ 2 w 2975"/>
                  <a:gd name="T93" fmla="*/ 0 h 2975"/>
                  <a:gd name="T94" fmla="*/ 0 w 2975"/>
                  <a:gd name="T95" fmla="*/ 0 h 2975"/>
                  <a:gd name="T96" fmla="*/ 0 w 2975"/>
                  <a:gd name="T97" fmla="*/ 0 h 2975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2975" h="2975">
                    <a:moveTo>
                      <a:pt x="0" y="0"/>
                    </a:moveTo>
                    <a:lnTo>
                      <a:pt x="15" y="305"/>
                    </a:lnTo>
                    <a:lnTo>
                      <a:pt x="60" y="600"/>
                    </a:lnTo>
                    <a:lnTo>
                      <a:pt x="133" y="885"/>
                    </a:lnTo>
                    <a:lnTo>
                      <a:pt x="233" y="1159"/>
                    </a:lnTo>
                    <a:lnTo>
                      <a:pt x="359" y="1419"/>
                    </a:lnTo>
                    <a:lnTo>
                      <a:pt x="508" y="1664"/>
                    </a:lnTo>
                    <a:lnTo>
                      <a:pt x="679" y="1894"/>
                    </a:lnTo>
                    <a:lnTo>
                      <a:pt x="870" y="2105"/>
                    </a:lnTo>
                    <a:lnTo>
                      <a:pt x="1082" y="2296"/>
                    </a:lnTo>
                    <a:lnTo>
                      <a:pt x="1311" y="2467"/>
                    </a:lnTo>
                    <a:lnTo>
                      <a:pt x="1556" y="2616"/>
                    </a:lnTo>
                    <a:lnTo>
                      <a:pt x="1816" y="2742"/>
                    </a:lnTo>
                    <a:lnTo>
                      <a:pt x="2090" y="2842"/>
                    </a:lnTo>
                    <a:lnTo>
                      <a:pt x="2375" y="2915"/>
                    </a:lnTo>
                    <a:lnTo>
                      <a:pt x="2670" y="2960"/>
                    </a:lnTo>
                    <a:lnTo>
                      <a:pt x="2975" y="2975"/>
                    </a:lnTo>
                    <a:lnTo>
                      <a:pt x="2975" y="2942"/>
                    </a:lnTo>
                    <a:lnTo>
                      <a:pt x="2975" y="2848"/>
                    </a:lnTo>
                    <a:lnTo>
                      <a:pt x="2975" y="2700"/>
                    </a:lnTo>
                    <a:lnTo>
                      <a:pt x="2975" y="2511"/>
                    </a:lnTo>
                    <a:lnTo>
                      <a:pt x="2975" y="2285"/>
                    </a:lnTo>
                    <a:lnTo>
                      <a:pt x="2975" y="2034"/>
                    </a:lnTo>
                    <a:lnTo>
                      <a:pt x="2975" y="1765"/>
                    </a:lnTo>
                    <a:lnTo>
                      <a:pt x="2975" y="1488"/>
                    </a:lnTo>
                    <a:lnTo>
                      <a:pt x="2975" y="1211"/>
                    </a:lnTo>
                    <a:lnTo>
                      <a:pt x="2975" y="943"/>
                    </a:lnTo>
                    <a:lnTo>
                      <a:pt x="2975" y="691"/>
                    </a:lnTo>
                    <a:lnTo>
                      <a:pt x="2975" y="465"/>
                    </a:lnTo>
                    <a:lnTo>
                      <a:pt x="2975" y="276"/>
                    </a:lnTo>
                    <a:lnTo>
                      <a:pt x="2975" y="128"/>
                    </a:lnTo>
                    <a:lnTo>
                      <a:pt x="2975" y="34"/>
                    </a:lnTo>
                    <a:lnTo>
                      <a:pt x="2975" y="0"/>
                    </a:lnTo>
                    <a:lnTo>
                      <a:pt x="2941" y="0"/>
                    </a:lnTo>
                    <a:lnTo>
                      <a:pt x="2847" y="0"/>
                    </a:lnTo>
                    <a:lnTo>
                      <a:pt x="2699" y="0"/>
                    </a:lnTo>
                    <a:lnTo>
                      <a:pt x="2510" y="0"/>
                    </a:lnTo>
                    <a:lnTo>
                      <a:pt x="2284" y="0"/>
                    </a:lnTo>
                    <a:lnTo>
                      <a:pt x="2033" y="0"/>
                    </a:lnTo>
                    <a:lnTo>
                      <a:pt x="1764" y="0"/>
                    </a:lnTo>
                    <a:lnTo>
                      <a:pt x="1487" y="0"/>
                    </a:lnTo>
                    <a:lnTo>
                      <a:pt x="1210" y="0"/>
                    </a:lnTo>
                    <a:lnTo>
                      <a:pt x="941" y="0"/>
                    </a:lnTo>
                    <a:lnTo>
                      <a:pt x="690" y="0"/>
                    </a:lnTo>
                    <a:lnTo>
                      <a:pt x="464" y="0"/>
                    </a:lnTo>
                    <a:lnTo>
                      <a:pt x="275" y="0"/>
                    </a:lnTo>
                    <a:lnTo>
                      <a:pt x="127" y="0"/>
                    </a:lnTo>
                    <a:lnTo>
                      <a:pt x="3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715C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8575" cmpd="sng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2543" name="Freeform 8"/>
              <p:cNvSpPr>
                <a:spLocks/>
              </p:cNvSpPr>
              <p:nvPr/>
            </p:nvSpPr>
            <p:spPr bwMode="auto">
              <a:xfrm>
                <a:off x="2965" y="2219"/>
                <a:ext cx="1261" cy="1294"/>
              </a:xfrm>
              <a:custGeom>
                <a:avLst/>
                <a:gdLst>
                  <a:gd name="T0" fmla="*/ 0 w 2974"/>
                  <a:gd name="T1" fmla="*/ 47 h 2975"/>
                  <a:gd name="T2" fmla="*/ 4 w 2974"/>
                  <a:gd name="T3" fmla="*/ 46 h 2975"/>
                  <a:gd name="T4" fmla="*/ 8 w 2974"/>
                  <a:gd name="T5" fmla="*/ 45 h 2975"/>
                  <a:gd name="T6" fmla="*/ 12 w 2974"/>
                  <a:gd name="T7" fmla="*/ 44 h 2975"/>
                  <a:gd name="T8" fmla="*/ 16 w 2974"/>
                  <a:gd name="T9" fmla="*/ 43 h 2975"/>
                  <a:gd name="T10" fmla="*/ 20 w 2974"/>
                  <a:gd name="T11" fmla="*/ 41 h 2975"/>
                  <a:gd name="T12" fmla="*/ 23 w 2974"/>
                  <a:gd name="T13" fmla="*/ 38 h 2975"/>
                  <a:gd name="T14" fmla="*/ 26 w 2974"/>
                  <a:gd name="T15" fmla="*/ 36 h 2975"/>
                  <a:gd name="T16" fmla="*/ 29 w 2974"/>
                  <a:gd name="T17" fmla="*/ 33 h 2975"/>
                  <a:gd name="T18" fmla="*/ 31 w 2974"/>
                  <a:gd name="T19" fmla="*/ 30 h 2975"/>
                  <a:gd name="T20" fmla="*/ 34 w 2974"/>
                  <a:gd name="T21" fmla="*/ 26 h 2975"/>
                  <a:gd name="T22" fmla="*/ 36 w 2974"/>
                  <a:gd name="T23" fmla="*/ 22 h 2975"/>
                  <a:gd name="T24" fmla="*/ 38 w 2974"/>
                  <a:gd name="T25" fmla="*/ 18 h 2975"/>
                  <a:gd name="T26" fmla="*/ 39 w 2974"/>
                  <a:gd name="T27" fmla="*/ 14 h 2975"/>
                  <a:gd name="T28" fmla="*/ 40 w 2974"/>
                  <a:gd name="T29" fmla="*/ 10 h 2975"/>
                  <a:gd name="T30" fmla="*/ 41 w 2974"/>
                  <a:gd name="T31" fmla="*/ 5 h 2975"/>
                  <a:gd name="T32" fmla="*/ 41 w 2974"/>
                  <a:gd name="T33" fmla="*/ 0 h 2975"/>
                  <a:gd name="T34" fmla="*/ 40 w 2974"/>
                  <a:gd name="T35" fmla="*/ 0 h 2975"/>
                  <a:gd name="T36" fmla="*/ 39 w 2974"/>
                  <a:gd name="T37" fmla="*/ 0 h 2975"/>
                  <a:gd name="T38" fmla="*/ 37 w 2974"/>
                  <a:gd name="T39" fmla="*/ 0 h 2975"/>
                  <a:gd name="T40" fmla="*/ 34 w 2974"/>
                  <a:gd name="T41" fmla="*/ 0 h 2975"/>
                  <a:gd name="T42" fmla="*/ 31 w 2974"/>
                  <a:gd name="T43" fmla="*/ 0 h 2975"/>
                  <a:gd name="T44" fmla="*/ 28 w 2974"/>
                  <a:gd name="T45" fmla="*/ 0 h 2975"/>
                  <a:gd name="T46" fmla="*/ 24 w 2974"/>
                  <a:gd name="T47" fmla="*/ 0 h 2975"/>
                  <a:gd name="T48" fmla="*/ 20 w 2974"/>
                  <a:gd name="T49" fmla="*/ 0 h 2975"/>
                  <a:gd name="T50" fmla="*/ 17 w 2974"/>
                  <a:gd name="T51" fmla="*/ 0 h 2975"/>
                  <a:gd name="T52" fmla="*/ 13 w 2974"/>
                  <a:gd name="T53" fmla="*/ 0 h 2975"/>
                  <a:gd name="T54" fmla="*/ 9 w 2974"/>
                  <a:gd name="T55" fmla="*/ 0 h 2975"/>
                  <a:gd name="T56" fmla="*/ 6 w 2974"/>
                  <a:gd name="T57" fmla="*/ 0 h 2975"/>
                  <a:gd name="T58" fmla="*/ 4 w 2974"/>
                  <a:gd name="T59" fmla="*/ 0 h 2975"/>
                  <a:gd name="T60" fmla="*/ 2 w 2974"/>
                  <a:gd name="T61" fmla="*/ 0 h 2975"/>
                  <a:gd name="T62" fmla="*/ 0 w 2974"/>
                  <a:gd name="T63" fmla="*/ 0 h 2975"/>
                  <a:gd name="T64" fmla="*/ 0 w 2974"/>
                  <a:gd name="T65" fmla="*/ 0 h 2975"/>
                  <a:gd name="T66" fmla="*/ 0 w 2974"/>
                  <a:gd name="T67" fmla="*/ 0 h 2975"/>
                  <a:gd name="T68" fmla="*/ 0 w 2974"/>
                  <a:gd name="T69" fmla="*/ 2 h 2975"/>
                  <a:gd name="T70" fmla="*/ 0 w 2974"/>
                  <a:gd name="T71" fmla="*/ 4 h 2975"/>
                  <a:gd name="T72" fmla="*/ 0 w 2974"/>
                  <a:gd name="T73" fmla="*/ 7 h 2975"/>
                  <a:gd name="T74" fmla="*/ 0 w 2974"/>
                  <a:gd name="T75" fmla="*/ 11 h 2975"/>
                  <a:gd name="T76" fmla="*/ 0 w 2974"/>
                  <a:gd name="T77" fmla="*/ 14 h 2975"/>
                  <a:gd name="T78" fmla="*/ 0 w 2974"/>
                  <a:gd name="T79" fmla="*/ 19 h 2975"/>
                  <a:gd name="T80" fmla="*/ 0 w 2974"/>
                  <a:gd name="T81" fmla="*/ 23 h 2975"/>
                  <a:gd name="T82" fmla="*/ 0 w 2974"/>
                  <a:gd name="T83" fmla="*/ 27 h 2975"/>
                  <a:gd name="T84" fmla="*/ 0 w 2974"/>
                  <a:gd name="T85" fmla="*/ 32 h 2975"/>
                  <a:gd name="T86" fmla="*/ 0 w 2974"/>
                  <a:gd name="T87" fmla="*/ 36 h 2975"/>
                  <a:gd name="T88" fmla="*/ 0 w 2974"/>
                  <a:gd name="T89" fmla="*/ 39 h 2975"/>
                  <a:gd name="T90" fmla="*/ 0 w 2974"/>
                  <a:gd name="T91" fmla="*/ 42 h 2975"/>
                  <a:gd name="T92" fmla="*/ 0 w 2974"/>
                  <a:gd name="T93" fmla="*/ 44 h 2975"/>
                  <a:gd name="T94" fmla="*/ 0 w 2974"/>
                  <a:gd name="T95" fmla="*/ 46 h 2975"/>
                  <a:gd name="T96" fmla="*/ 0 w 2974"/>
                  <a:gd name="T97" fmla="*/ 47 h 2975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2974" h="2975">
                    <a:moveTo>
                      <a:pt x="0" y="2975"/>
                    </a:moveTo>
                    <a:lnTo>
                      <a:pt x="304" y="2960"/>
                    </a:lnTo>
                    <a:lnTo>
                      <a:pt x="598" y="2915"/>
                    </a:lnTo>
                    <a:lnTo>
                      <a:pt x="884" y="2842"/>
                    </a:lnTo>
                    <a:lnTo>
                      <a:pt x="1157" y="2742"/>
                    </a:lnTo>
                    <a:lnTo>
                      <a:pt x="1417" y="2616"/>
                    </a:lnTo>
                    <a:lnTo>
                      <a:pt x="1662" y="2467"/>
                    </a:lnTo>
                    <a:lnTo>
                      <a:pt x="1892" y="2296"/>
                    </a:lnTo>
                    <a:lnTo>
                      <a:pt x="2103" y="2105"/>
                    </a:lnTo>
                    <a:lnTo>
                      <a:pt x="2295" y="1894"/>
                    </a:lnTo>
                    <a:lnTo>
                      <a:pt x="2465" y="1664"/>
                    </a:lnTo>
                    <a:lnTo>
                      <a:pt x="2614" y="1419"/>
                    </a:lnTo>
                    <a:lnTo>
                      <a:pt x="2740" y="1159"/>
                    </a:lnTo>
                    <a:lnTo>
                      <a:pt x="2840" y="885"/>
                    </a:lnTo>
                    <a:lnTo>
                      <a:pt x="2913" y="600"/>
                    </a:lnTo>
                    <a:lnTo>
                      <a:pt x="2959" y="305"/>
                    </a:lnTo>
                    <a:lnTo>
                      <a:pt x="2974" y="0"/>
                    </a:lnTo>
                    <a:lnTo>
                      <a:pt x="2940" y="0"/>
                    </a:lnTo>
                    <a:lnTo>
                      <a:pt x="2846" y="0"/>
                    </a:lnTo>
                    <a:lnTo>
                      <a:pt x="2699" y="0"/>
                    </a:lnTo>
                    <a:lnTo>
                      <a:pt x="2509" y="0"/>
                    </a:lnTo>
                    <a:lnTo>
                      <a:pt x="2284" y="0"/>
                    </a:lnTo>
                    <a:lnTo>
                      <a:pt x="2032" y="0"/>
                    </a:lnTo>
                    <a:lnTo>
                      <a:pt x="1764" y="0"/>
                    </a:lnTo>
                    <a:lnTo>
                      <a:pt x="1487" y="0"/>
                    </a:lnTo>
                    <a:lnTo>
                      <a:pt x="1209" y="0"/>
                    </a:lnTo>
                    <a:lnTo>
                      <a:pt x="941" y="0"/>
                    </a:lnTo>
                    <a:lnTo>
                      <a:pt x="689" y="0"/>
                    </a:lnTo>
                    <a:lnTo>
                      <a:pt x="464" y="0"/>
                    </a:lnTo>
                    <a:lnTo>
                      <a:pt x="274" y="0"/>
                    </a:lnTo>
                    <a:lnTo>
                      <a:pt x="127" y="0"/>
                    </a:lnTo>
                    <a:lnTo>
                      <a:pt x="33" y="0"/>
                    </a:lnTo>
                    <a:lnTo>
                      <a:pt x="0" y="0"/>
                    </a:lnTo>
                    <a:lnTo>
                      <a:pt x="0" y="34"/>
                    </a:lnTo>
                    <a:lnTo>
                      <a:pt x="0" y="128"/>
                    </a:lnTo>
                    <a:lnTo>
                      <a:pt x="0" y="276"/>
                    </a:lnTo>
                    <a:lnTo>
                      <a:pt x="0" y="465"/>
                    </a:lnTo>
                    <a:lnTo>
                      <a:pt x="0" y="691"/>
                    </a:lnTo>
                    <a:lnTo>
                      <a:pt x="0" y="943"/>
                    </a:lnTo>
                    <a:lnTo>
                      <a:pt x="0" y="1211"/>
                    </a:lnTo>
                    <a:lnTo>
                      <a:pt x="0" y="1488"/>
                    </a:lnTo>
                    <a:lnTo>
                      <a:pt x="0" y="1765"/>
                    </a:lnTo>
                    <a:lnTo>
                      <a:pt x="0" y="2034"/>
                    </a:lnTo>
                    <a:lnTo>
                      <a:pt x="0" y="2285"/>
                    </a:lnTo>
                    <a:lnTo>
                      <a:pt x="0" y="2511"/>
                    </a:lnTo>
                    <a:lnTo>
                      <a:pt x="0" y="2700"/>
                    </a:lnTo>
                    <a:lnTo>
                      <a:pt x="0" y="2848"/>
                    </a:lnTo>
                    <a:lnTo>
                      <a:pt x="0" y="2942"/>
                    </a:lnTo>
                    <a:lnTo>
                      <a:pt x="0" y="2975"/>
                    </a:lnTo>
                    <a:close/>
                  </a:path>
                </a:pathLst>
              </a:custGeom>
              <a:solidFill>
                <a:srgbClr val="1223F4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8575" cmpd="sng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6" name="Oval 25"/>
            <p:cNvSpPr/>
            <p:nvPr/>
          </p:nvSpPr>
          <p:spPr>
            <a:xfrm>
              <a:off x="3884085" y="1978558"/>
              <a:ext cx="1425874" cy="14252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2534" name="TextBox 31"/>
            <p:cNvSpPr txBox="1">
              <a:spLocks noChangeArrowheads="1"/>
            </p:cNvSpPr>
            <p:nvPr/>
          </p:nvSpPr>
          <p:spPr bwMode="auto">
            <a:xfrm>
              <a:off x="3174889" y="1625267"/>
              <a:ext cx="1063272" cy="46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dirty="0">
                  <a:solidFill>
                    <a:srgbClr val="FFFFFF"/>
                  </a:solidFill>
                  <a:latin typeface="Helvetica Neue Light" charset="0"/>
                  <a:cs typeface="Helvetica Neue Light" charset="0"/>
                </a:rPr>
                <a:t>Create</a:t>
              </a:r>
            </a:p>
          </p:txBody>
        </p:sp>
        <p:sp>
          <p:nvSpPr>
            <p:cNvPr id="22535" name="TextBox 32"/>
            <p:cNvSpPr txBox="1">
              <a:spLocks noChangeArrowheads="1"/>
            </p:cNvSpPr>
            <p:nvPr/>
          </p:nvSpPr>
          <p:spPr bwMode="auto">
            <a:xfrm>
              <a:off x="5138480" y="1625267"/>
              <a:ext cx="720646" cy="46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dirty="0">
                  <a:solidFill>
                    <a:srgbClr val="FFFFFF"/>
                  </a:solidFill>
                  <a:latin typeface="Helvetica Neue Light" charset="0"/>
                  <a:cs typeface="Helvetica Neue Light" charset="0"/>
                </a:rPr>
                <a:t>Run</a:t>
              </a:r>
            </a:p>
          </p:txBody>
        </p:sp>
        <p:sp>
          <p:nvSpPr>
            <p:cNvPr id="22536" name="TextBox 33"/>
            <p:cNvSpPr txBox="1">
              <a:spLocks noChangeArrowheads="1"/>
            </p:cNvSpPr>
            <p:nvPr/>
          </p:nvSpPr>
          <p:spPr bwMode="auto">
            <a:xfrm>
              <a:off x="4872196" y="3297202"/>
              <a:ext cx="1253215" cy="46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dirty="0">
                  <a:solidFill>
                    <a:srgbClr val="FFFFFF"/>
                  </a:solidFill>
                  <a:latin typeface="Helvetica Neue Light" charset="0"/>
                  <a:cs typeface="Helvetica Neue Light" charset="0"/>
                </a:rPr>
                <a:t>Manage</a:t>
              </a:r>
            </a:p>
          </p:txBody>
        </p:sp>
        <p:sp>
          <p:nvSpPr>
            <p:cNvPr id="22537" name="TextBox 34"/>
            <p:cNvSpPr txBox="1">
              <a:spLocks noChangeArrowheads="1"/>
            </p:cNvSpPr>
            <p:nvPr/>
          </p:nvSpPr>
          <p:spPr bwMode="auto">
            <a:xfrm>
              <a:off x="3174883" y="3297202"/>
              <a:ext cx="1114679" cy="46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dirty="0">
                  <a:solidFill>
                    <a:srgbClr val="FFFFFF"/>
                  </a:solidFill>
                  <a:latin typeface="Helvetica Neue Light" charset="0"/>
                  <a:cs typeface="Helvetica Neue Light" charset="0"/>
                </a:rPr>
                <a:t>Secure</a:t>
              </a:r>
            </a:p>
          </p:txBody>
        </p:sp>
        <p:pic>
          <p:nvPicPr>
            <p:cNvPr id="22538" name="Picture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1675" y="4440951"/>
              <a:ext cx="2639908" cy="465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39" name="Picture 3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4508" y="2098477"/>
              <a:ext cx="1162478" cy="113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687" y="44451"/>
            <a:ext cx="8850313" cy="660400"/>
          </a:xfrm>
        </p:spPr>
        <p:txBody>
          <a:bodyPr/>
          <a:lstStyle/>
          <a:p>
            <a:r>
              <a:rPr lang="en-US" sz="2500" dirty="0" smtClean="0">
                <a:latin typeface="Helvetica Neue Light" charset="0"/>
              </a:rPr>
              <a:t>Simplified </a:t>
            </a:r>
            <a:r>
              <a:rPr lang="en-US" sz="2500" dirty="0">
                <a:latin typeface="Helvetica Neue Light" charset="0"/>
              </a:rPr>
              <a:t>&amp; Comprehensive API foundation</a:t>
            </a:r>
            <a:endParaRPr lang="en-US" sz="2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72">
      <a:dk1>
        <a:sysClr val="windowText" lastClr="000000"/>
      </a:dk1>
      <a:lt1>
        <a:sysClr val="window" lastClr="FFFFFF"/>
      </a:lt1>
      <a:dk2>
        <a:srgbClr val="264A60"/>
      </a:dk2>
      <a:lt2>
        <a:srgbClr val="DFE9E9"/>
      </a:lt2>
      <a:accent1>
        <a:srgbClr val="4178BE"/>
      </a:accent1>
      <a:accent2>
        <a:srgbClr val="5AAAFA"/>
      </a:accent2>
      <a:accent3>
        <a:srgbClr val="777677"/>
      </a:accent3>
      <a:accent4>
        <a:srgbClr val="006D5D"/>
      </a:accent4>
      <a:accent5>
        <a:srgbClr val="00B4A0"/>
      </a:accent5>
      <a:accent6>
        <a:srgbClr val="7CC7F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7365</TotalTime>
  <Words>1848</Words>
  <Application>Microsoft Macintosh PowerPoint</Application>
  <PresentationFormat>On-screen Show (16:9)</PresentationFormat>
  <Paragraphs>395</Paragraphs>
  <Slides>64</Slides>
  <Notes>16</Notes>
  <HiddenSlides>37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8" baseType="lpstr">
      <vt:lpstr>Calibri</vt:lpstr>
      <vt:lpstr>Candara</vt:lpstr>
      <vt:lpstr>Helvetica</vt:lpstr>
      <vt:lpstr>Helvetica Neue</vt:lpstr>
      <vt:lpstr>Helvetica Neue Light</vt:lpstr>
      <vt:lpstr>Helvetica Neue Medium</vt:lpstr>
      <vt:lpstr>Helvetica Neue Thin</vt:lpstr>
      <vt:lpstr>MS PGothic</vt:lpstr>
      <vt:lpstr>ＭＳ Ｐゴシック</vt:lpstr>
      <vt:lpstr>Wingdings</vt:lpstr>
      <vt:lpstr>ヒラギノ角ゴ ProN W3</vt:lpstr>
      <vt:lpstr>新細明體</vt:lpstr>
      <vt:lpstr>Arial</vt:lpstr>
      <vt:lpstr>Office Theme</vt:lpstr>
      <vt:lpstr>  IBM API Connect Overview  </vt:lpstr>
      <vt:lpstr>API’s – the building block for apps</vt:lpstr>
      <vt:lpstr>The Business of APIs</vt:lpstr>
      <vt:lpstr>The Business of APIs</vt:lpstr>
      <vt:lpstr>API Economy Value Chain</vt:lpstr>
      <vt:lpstr>Digital Transformation through Multi-Speed IT</vt:lpstr>
      <vt:lpstr>Challenges with Multi-Speed IT</vt:lpstr>
      <vt:lpstr>An API Strategy To…</vt:lpstr>
      <vt:lpstr>Simplified &amp; Comprehensive API foundation</vt:lpstr>
      <vt:lpstr>Simplified &amp; Comprehensive API foundation</vt:lpstr>
      <vt:lpstr>Already Have APIs?</vt:lpstr>
      <vt:lpstr>API Connect Platform</vt:lpstr>
      <vt:lpstr>IBM API Connect: Where does it fit?</vt:lpstr>
      <vt:lpstr>IBM Integration Bus* &amp; API Connect integration Take your enterprise APIs and share it with app developers – in a controlled, managed &amp; secure way</vt:lpstr>
      <vt:lpstr>PowerPoint Presentation</vt:lpstr>
      <vt:lpstr>View / Update auto generated API definitions</vt:lpstr>
      <vt:lpstr>Graphically assemble policies to the API</vt:lpstr>
      <vt:lpstr>Advanced Mapping policy</vt:lpstr>
      <vt:lpstr>Quickly publish and test your assembly flow</vt:lpstr>
      <vt:lpstr>Create multiple catalogs &amp; promote APIs across them </vt:lpstr>
      <vt:lpstr>Analytics Capabilities </vt:lpstr>
      <vt:lpstr>Understand the most active APIs and Products</vt:lpstr>
      <vt:lpstr>Analyze error rates &amp; response times to understand SLA</vt:lpstr>
      <vt:lpstr>Developer portal for API consumers</vt:lpstr>
      <vt:lpstr>Developer portal for API consumers</vt:lpstr>
      <vt:lpstr>API Connect: Flexible Packaging</vt:lpstr>
      <vt:lpstr>Capabilities Delivered</vt:lpstr>
      <vt:lpstr>THANK YOU</vt:lpstr>
      <vt:lpstr>Grows with your Business Needs</vt:lpstr>
      <vt:lpstr>Developer Toolkit for creating and testing API &amp; Microservices on your laptop</vt:lpstr>
      <vt:lpstr>Developer Toolkit – Laptop Experience (API Designer)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API Manager console for API providers</vt:lpstr>
      <vt:lpstr>PowerPoint Presentation</vt:lpstr>
      <vt:lpstr>PowerPoint Presentation</vt:lpstr>
      <vt:lpstr>API Policy Management using graphical &amp; source views</vt:lpstr>
      <vt:lpstr>PowerPoint Presentation</vt:lpstr>
      <vt:lpstr>PowerPoint Presentation</vt:lpstr>
      <vt:lpstr>PowerPoint Presentation</vt:lpstr>
      <vt:lpstr>PowerPoint Presentation</vt:lpstr>
      <vt:lpstr>API Packaging</vt:lpstr>
      <vt:lpstr>PowerPoint Presentation</vt:lpstr>
      <vt:lpstr>PowerPoint Presentation</vt:lpstr>
      <vt:lpstr>Lifecycle Management,  Plan Visibility &amp; Subscription Management</vt:lpstr>
      <vt:lpstr>PowerPoint Presentation</vt:lpstr>
      <vt:lpstr>PowerPoint Presentation</vt:lpstr>
      <vt:lpstr>PowerPoint Presentation</vt:lpstr>
      <vt:lpstr>API Provider user management</vt:lpstr>
      <vt:lpstr>Analytics</vt:lpstr>
      <vt:lpstr>PowerPoint Presentation</vt:lpstr>
      <vt:lpstr>PowerPoint Presentation</vt:lpstr>
      <vt:lpstr>PowerPoint Presentation</vt:lpstr>
      <vt:lpstr>Developer Portal for API Consumers</vt:lpstr>
      <vt:lpstr>PowerPoint Presentation</vt:lpstr>
      <vt:lpstr>PowerPoint Presentation</vt:lpstr>
      <vt:lpstr>Manage Environments Cloud Manager</vt:lpstr>
      <vt:lpstr>PowerPoint Presentation</vt:lpstr>
      <vt:lpstr>PowerPoint Presentation</vt:lpstr>
      <vt:lpstr>Management &amp; Operations of Node.js &amp; Java Microservice Compute Runtimes</vt:lpstr>
      <vt:lpstr>Collectives – Polyglot Runtime Management</vt:lpstr>
    </vt:vector>
  </TitlesOfParts>
  <Company>Creative Concepts</Company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Linda Malcomb</dc:creator>
  <cp:lastModifiedBy>YANIV Yuzis</cp:lastModifiedBy>
  <cp:revision>301</cp:revision>
  <dcterms:created xsi:type="dcterms:W3CDTF">2015-10-23T13:25:50Z</dcterms:created>
  <dcterms:modified xsi:type="dcterms:W3CDTF">2017-11-29T06:49:25Z</dcterms:modified>
</cp:coreProperties>
</file>